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99.jpg" ContentType="image/jpeg"/>
  <Override PartName="/ppt/notesSlides/notesSlide40.xml" ContentType="application/vnd.openxmlformats-officedocument.presentationml.notesSlide+xml"/>
  <Override PartName="/ppt/media/image100.jpg" ContentType="image/jpeg"/>
  <Override PartName="/ppt/media/image101.jp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104.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 id="2147483686" r:id="rId4"/>
    <p:sldMasterId id="2147483700" r:id="rId5"/>
    <p:sldMasterId id="2147483709" r:id="rId6"/>
  </p:sldMasterIdLst>
  <p:notesMasterIdLst>
    <p:notesMasterId r:id="rId105"/>
  </p:notesMasterIdLst>
  <p:sldIdLst>
    <p:sldId id="256" r:id="rId7"/>
    <p:sldId id="947" r:id="rId8"/>
    <p:sldId id="948" r:id="rId9"/>
    <p:sldId id="818" r:id="rId10"/>
    <p:sldId id="261" r:id="rId11"/>
    <p:sldId id="438" r:id="rId12"/>
    <p:sldId id="950" r:id="rId13"/>
    <p:sldId id="953" r:id="rId14"/>
    <p:sldId id="339" r:id="rId15"/>
    <p:sldId id="956" r:id="rId16"/>
    <p:sldId id="957" r:id="rId17"/>
    <p:sldId id="958" r:id="rId18"/>
    <p:sldId id="959" r:id="rId19"/>
    <p:sldId id="952" r:id="rId20"/>
    <p:sldId id="951" r:id="rId21"/>
    <p:sldId id="431" r:id="rId22"/>
    <p:sldId id="434" r:id="rId23"/>
    <p:sldId id="272" r:id="rId24"/>
    <p:sldId id="392" r:id="rId25"/>
    <p:sldId id="262" r:id="rId26"/>
    <p:sldId id="749" r:id="rId27"/>
    <p:sldId id="750" r:id="rId28"/>
    <p:sldId id="751" r:id="rId29"/>
    <p:sldId id="752" r:id="rId30"/>
    <p:sldId id="753" r:id="rId31"/>
    <p:sldId id="754" r:id="rId32"/>
    <p:sldId id="684" r:id="rId33"/>
    <p:sldId id="439" r:id="rId34"/>
    <p:sldId id="258" r:id="rId35"/>
    <p:sldId id="340" r:id="rId36"/>
    <p:sldId id="273" r:id="rId37"/>
    <p:sldId id="656" r:id="rId38"/>
    <p:sldId id="612" r:id="rId39"/>
    <p:sldId id="842" r:id="rId40"/>
    <p:sldId id="843" r:id="rId41"/>
    <p:sldId id="613" r:id="rId42"/>
    <p:sldId id="781" r:id="rId43"/>
    <p:sldId id="614" r:id="rId44"/>
    <p:sldId id="615" r:id="rId45"/>
    <p:sldId id="616" r:id="rId46"/>
    <p:sldId id="961" r:id="rId47"/>
    <p:sldId id="960" r:id="rId48"/>
    <p:sldId id="617" r:id="rId49"/>
    <p:sldId id="618" r:id="rId50"/>
    <p:sldId id="844" r:id="rId51"/>
    <p:sldId id="619" r:id="rId52"/>
    <p:sldId id="620" r:id="rId53"/>
    <p:sldId id="621" r:id="rId54"/>
    <p:sldId id="622" r:id="rId55"/>
    <p:sldId id="623" r:id="rId56"/>
    <p:sldId id="624" r:id="rId57"/>
    <p:sldId id="625" r:id="rId58"/>
    <p:sldId id="257" r:id="rId59"/>
    <p:sldId id="1171" r:id="rId60"/>
    <p:sldId id="259" r:id="rId61"/>
    <p:sldId id="260" r:id="rId62"/>
    <p:sldId id="1172" r:id="rId63"/>
    <p:sldId id="1173" r:id="rId64"/>
    <p:sldId id="263" r:id="rId65"/>
    <p:sldId id="264" r:id="rId66"/>
    <p:sldId id="265" r:id="rId67"/>
    <p:sldId id="266" r:id="rId68"/>
    <p:sldId id="267" r:id="rId69"/>
    <p:sldId id="268" r:id="rId70"/>
    <p:sldId id="269" r:id="rId71"/>
    <p:sldId id="270" r:id="rId72"/>
    <p:sldId id="271" r:id="rId73"/>
    <p:sldId id="1174" r:id="rId74"/>
    <p:sldId id="1175" r:id="rId75"/>
    <p:sldId id="274" r:id="rId76"/>
    <p:sldId id="275" r:id="rId77"/>
    <p:sldId id="276" r:id="rId78"/>
    <p:sldId id="277" r:id="rId79"/>
    <p:sldId id="278" r:id="rId80"/>
    <p:sldId id="279" r:id="rId81"/>
    <p:sldId id="280" r:id="rId82"/>
    <p:sldId id="281" r:id="rId83"/>
    <p:sldId id="282" r:id="rId84"/>
    <p:sldId id="283" r:id="rId85"/>
    <p:sldId id="628" r:id="rId86"/>
    <p:sldId id="631" r:id="rId87"/>
    <p:sldId id="630" r:id="rId88"/>
    <p:sldId id="1103" r:id="rId89"/>
    <p:sldId id="1104" r:id="rId90"/>
    <p:sldId id="1176" r:id="rId91"/>
    <p:sldId id="1106" r:id="rId92"/>
    <p:sldId id="1177" r:id="rId93"/>
    <p:sldId id="1178" r:id="rId94"/>
    <p:sldId id="1108" r:id="rId95"/>
    <p:sldId id="1109" r:id="rId96"/>
    <p:sldId id="1110" r:id="rId97"/>
    <p:sldId id="1111" r:id="rId98"/>
    <p:sldId id="1188" r:id="rId99"/>
    <p:sldId id="1112" r:id="rId100"/>
    <p:sldId id="1113" r:id="rId101"/>
    <p:sldId id="1114" r:id="rId102"/>
    <p:sldId id="1115" r:id="rId103"/>
    <p:sldId id="111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8"/>
    <p:restoredTop sz="96327"/>
  </p:normalViewPr>
  <p:slideViewPr>
    <p:cSldViewPr snapToGrid="0">
      <p:cViewPr>
        <p:scale>
          <a:sx n="130" d="100"/>
          <a:sy n="130" d="100"/>
        </p:scale>
        <p:origin x="55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viewProps" Target="viewProp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theme" Target="theme/theme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tableStyles" Target="tableStyle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s>
</file>

<file path=ppt/charts/_rels/chart1.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Dokumente%20und%20Einstellungen\jannach\Eigene%20Dateien\6%20papers\ZZ_OUTDATED_RecommenderBook\Chapter%202a.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Papers in Microsoft Academic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 Papers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8"/>
              <c:delete val="1"/>
              <c:extLst>
                <c:ext xmlns:c15="http://schemas.microsoft.com/office/drawing/2012/chart" uri="{CE6537A1-D6FC-4f65-9D91-7224C49458BB}"/>
                <c:ext xmlns:c16="http://schemas.microsoft.com/office/drawing/2014/chart" uri="{C3380CC4-5D6E-409C-BE32-E72D297353CC}">
                  <c16:uniqueId val="{00000000-5459-4348-8F43-8E316FA4BABD}"/>
                </c:ext>
              </c:extLst>
            </c:dLbl>
            <c:spPr>
              <a:noFill/>
              <a:ln>
                <a:noFill/>
              </a:ln>
              <a:effectLst/>
            </c:spPr>
            <c:txPr>
              <a:bodyPr rot="0" spcFirstLastPara="1" vertOverflow="clip" horzOverflow="clip" vert="horz" wrap="square" lIns="0" tIns="0" rIns="0" bIns="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xVal>
            <c:numRef>
              <c:f>Sheet1!$A$2:$A$30</c:f>
              <c:numCache>
                <c:formatCode>General</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Sheet1!$B$2:$B$30</c:f>
              <c:numCache>
                <c:formatCode>General</c:formatCode>
                <c:ptCount val="29"/>
                <c:pt idx="0">
                  <c:v>1</c:v>
                </c:pt>
                <c:pt idx="1">
                  <c:v>0</c:v>
                </c:pt>
                <c:pt idx="2">
                  <c:v>3</c:v>
                </c:pt>
                <c:pt idx="3">
                  <c:v>1</c:v>
                </c:pt>
                <c:pt idx="4">
                  <c:v>1</c:v>
                </c:pt>
                <c:pt idx="5">
                  <c:v>3</c:v>
                </c:pt>
                <c:pt idx="6">
                  <c:v>0</c:v>
                </c:pt>
                <c:pt idx="7">
                  <c:v>25</c:v>
                </c:pt>
                <c:pt idx="8">
                  <c:v>44</c:v>
                </c:pt>
                <c:pt idx="9">
                  <c:v>63</c:v>
                </c:pt>
                <c:pt idx="10">
                  <c:v>115</c:v>
                </c:pt>
                <c:pt idx="11">
                  <c:v>195</c:v>
                </c:pt>
                <c:pt idx="12">
                  <c:v>240</c:v>
                </c:pt>
                <c:pt idx="13">
                  <c:v>308</c:v>
                </c:pt>
                <c:pt idx="14">
                  <c:v>415</c:v>
                </c:pt>
                <c:pt idx="15">
                  <c:v>487</c:v>
                </c:pt>
                <c:pt idx="16">
                  <c:v>590</c:v>
                </c:pt>
                <c:pt idx="17">
                  <c:v>766</c:v>
                </c:pt>
                <c:pt idx="18">
                  <c:v>985</c:v>
                </c:pt>
                <c:pt idx="19">
                  <c:v>1311</c:v>
                </c:pt>
                <c:pt idx="20">
                  <c:v>1645</c:v>
                </c:pt>
                <c:pt idx="21">
                  <c:v>1898</c:v>
                </c:pt>
                <c:pt idx="22">
                  <c:v>2172</c:v>
                </c:pt>
                <c:pt idx="23">
                  <c:v>2571</c:v>
                </c:pt>
                <c:pt idx="24">
                  <c:v>2687</c:v>
                </c:pt>
                <c:pt idx="25">
                  <c:v>2924</c:v>
                </c:pt>
                <c:pt idx="26">
                  <c:v>3075</c:v>
                </c:pt>
                <c:pt idx="27">
                  <c:v>3320</c:v>
                </c:pt>
                <c:pt idx="28">
                  <c:v>3585</c:v>
                </c:pt>
              </c:numCache>
            </c:numRef>
          </c:yVal>
          <c:smooth val="1"/>
          <c:extLst>
            <c:ext xmlns:c16="http://schemas.microsoft.com/office/drawing/2014/chart" uri="{C3380CC4-5D6E-409C-BE32-E72D297353CC}">
              <c16:uniqueId val="{00000001-5459-4348-8F43-8E316FA4BABD}"/>
            </c:ext>
          </c:extLst>
        </c:ser>
        <c:dLbls>
          <c:showLegendKey val="0"/>
          <c:showVal val="0"/>
          <c:showCatName val="0"/>
          <c:showSerName val="0"/>
          <c:showPercent val="0"/>
          <c:showBubbleSize val="0"/>
        </c:dLbls>
        <c:axId val="329295552"/>
        <c:axId val="329298816"/>
      </c:scatterChart>
      <c:valAx>
        <c:axId val="329295552"/>
        <c:scaling>
          <c:orientation val="minMax"/>
          <c:max val="2018"/>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298816"/>
        <c:crosses val="autoZero"/>
        <c:crossBetween val="midCat"/>
        <c:majorUnit val="2"/>
      </c:valAx>
      <c:valAx>
        <c:axId val="32929881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295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769795387143343"/>
          <c:y val="0.14331210191082824"/>
          <c:w val="0.77158341142034648"/>
          <c:h val="0.66560509554140623"/>
        </c:manualLayout>
      </c:layout>
      <c:lineChart>
        <c:grouping val="standard"/>
        <c:varyColors val="0"/>
        <c:ser>
          <c:idx val="0"/>
          <c:order val="0"/>
          <c:tx>
            <c:strRef>
              <c:f>correlation!$B$5</c:f>
              <c:strCache>
                <c:ptCount val="1"/>
                <c:pt idx="0">
                  <c:v>Alice</c:v>
                </c:pt>
              </c:strCache>
            </c:strRef>
          </c:tx>
          <c:spPr>
            <a:ln w="25400">
              <a:solidFill>
                <a:srgbClr val="000080"/>
              </a:solidFill>
              <a:prstDash val="solid"/>
            </a:ln>
          </c:spPr>
          <c:marker>
            <c:symbol val="diamond"/>
            <c:size val="7"/>
            <c:spPr>
              <a:solidFill>
                <a:srgbClr val="000080"/>
              </a:solidFill>
              <a:ln>
                <a:solidFill>
                  <a:srgbClr val="000080"/>
                </a:solidFill>
                <a:prstDash val="solid"/>
              </a:ln>
            </c:spPr>
          </c:marker>
          <c:cat>
            <c:strRef>
              <c:f>correlation!$C$4:$F$4</c:f>
              <c:strCache>
                <c:ptCount val="4"/>
                <c:pt idx="0">
                  <c:v>Item1</c:v>
                </c:pt>
                <c:pt idx="1">
                  <c:v>Item2</c:v>
                </c:pt>
                <c:pt idx="2">
                  <c:v>Item3</c:v>
                </c:pt>
                <c:pt idx="3">
                  <c:v>Item4</c:v>
                </c:pt>
              </c:strCache>
            </c:strRef>
          </c:cat>
          <c:val>
            <c:numRef>
              <c:f>correlation!$C$5:$F$5</c:f>
              <c:numCache>
                <c:formatCode>0</c:formatCode>
                <c:ptCount val="4"/>
                <c:pt idx="0">
                  <c:v>5</c:v>
                </c:pt>
                <c:pt idx="1">
                  <c:v>3</c:v>
                </c:pt>
                <c:pt idx="2">
                  <c:v>4</c:v>
                </c:pt>
                <c:pt idx="3">
                  <c:v>4</c:v>
                </c:pt>
              </c:numCache>
            </c:numRef>
          </c:val>
          <c:smooth val="0"/>
          <c:extLst>
            <c:ext xmlns:c16="http://schemas.microsoft.com/office/drawing/2014/chart" uri="{C3380CC4-5D6E-409C-BE32-E72D297353CC}">
              <c16:uniqueId val="{00000000-5AD1-E14B-A8D6-ADD024ED49F3}"/>
            </c:ext>
          </c:extLst>
        </c:ser>
        <c:ser>
          <c:idx val="1"/>
          <c:order val="1"/>
          <c:tx>
            <c:strRef>
              <c:f>correlation!$B$6</c:f>
              <c:strCache>
                <c:ptCount val="1"/>
                <c:pt idx="0">
                  <c:v>User1</c:v>
                </c:pt>
              </c:strCache>
            </c:strRef>
          </c:tx>
          <c:spPr>
            <a:ln w="25400">
              <a:solidFill>
                <a:srgbClr val="008000"/>
              </a:solidFill>
              <a:prstDash val="solid"/>
            </a:ln>
          </c:spPr>
          <c:marker>
            <c:symbol val="square"/>
            <c:size val="7"/>
            <c:spPr>
              <a:solidFill>
                <a:srgbClr val="003300"/>
              </a:solidFill>
              <a:ln>
                <a:solidFill>
                  <a:srgbClr val="003300"/>
                </a:solidFill>
                <a:prstDash val="solid"/>
              </a:ln>
            </c:spPr>
          </c:marker>
          <c:cat>
            <c:strRef>
              <c:f>correlation!$C$4:$F$4</c:f>
              <c:strCache>
                <c:ptCount val="4"/>
                <c:pt idx="0">
                  <c:v>Item1</c:v>
                </c:pt>
                <c:pt idx="1">
                  <c:v>Item2</c:v>
                </c:pt>
                <c:pt idx="2">
                  <c:v>Item3</c:v>
                </c:pt>
                <c:pt idx="3">
                  <c:v>Item4</c:v>
                </c:pt>
              </c:strCache>
            </c:strRef>
          </c:cat>
          <c:val>
            <c:numRef>
              <c:f>correlation!$C$6:$F$6</c:f>
              <c:numCache>
                <c:formatCode>0</c:formatCode>
                <c:ptCount val="4"/>
                <c:pt idx="0">
                  <c:v>3</c:v>
                </c:pt>
                <c:pt idx="1">
                  <c:v>1</c:v>
                </c:pt>
                <c:pt idx="2">
                  <c:v>2</c:v>
                </c:pt>
                <c:pt idx="3">
                  <c:v>3</c:v>
                </c:pt>
              </c:numCache>
            </c:numRef>
          </c:val>
          <c:smooth val="0"/>
          <c:extLst>
            <c:ext xmlns:c16="http://schemas.microsoft.com/office/drawing/2014/chart" uri="{C3380CC4-5D6E-409C-BE32-E72D297353CC}">
              <c16:uniqueId val="{00000001-5AD1-E14B-A8D6-ADD024ED49F3}"/>
            </c:ext>
          </c:extLst>
        </c:ser>
        <c:ser>
          <c:idx val="4"/>
          <c:order val="2"/>
          <c:tx>
            <c:strRef>
              <c:f>correlation!$B$9</c:f>
              <c:strCache>
                <c:ptCount val="1"/>
                <c:pt idx="0">
                  <c:v>User4</c:v>
                </c:pt>
              </c:strCache>
            </c:strRef>
          </c:tx>
          <c:spPr>
            <a:ln w="25400">
              <a:solidFill>
                <a:srgbClr val="800080"/>
              </a:solidFill>
              <a:prstDash val="solid"/>
            </a:ln>
          </c:spPr>
          <c:marker>
            <c:symbol val="star"/>
            <c:size val="7"/>
            <c:spPr>
              <a:noFill/>
              <a:ln>
                <a:solidFill>
                  <a:srgbClr val="800080"/>
                </a:solidFill>
                <a:prstDash val="solid"/>
              </a:ln>
            </c:spPr>
          </c:marker>
          <c:cat>
            <c:strRef>
              <c:f>correlation!$C$4:$F$4</c:f>
              <c:strCache>
                <c:ptCount val="4"/>
                <c:pt idx="0">
                  <c:v>Item1</c:v>
                </c:pt>
                <c:pt idx="1">
                  <c:v>Item2</c:v>
                </c:pt>
                <c:pt idx="2">
                  <c:v>Item3</c:v>
                </c:pt>
                <c:pt idx="3">
                  <c:v>Item4</c:v>
                </c:pt>
              </c:strCache>
            </c:strRef>
          </c:cat>
          <c:val>
            <c:numRef>
              <c:f>correlation!$C$9:$F$9</c:f>
              <c:numCache>
                <c:formatCode>0</c:formatCode>
                <c:ptCount val="4"/>
                <c:pt idx="0">
                  <c:v>1</c:v>
                </c:pt>
                <c:pt idx="1">
                  <c:v>5</c:v>
                </c:pt>
                <c:pt idx="2">
                  <c:v>5</c:v>
                </c:pt>
                <c:pt idx="3">
                  <c:v>2</c:v>
                </c:pt>
              </c:numCache>
            </c:numRef>
          </c:val>
          <c:smooth val="0"/>
          <c:extLst>
            <c:ext xmlns:c16="http://schemas.microsoft.com/office/drawing/2014/chart" uri="{C3380CC4-5D6E-409C-BE32-E72D297353CC}">
              <c16:uniqueId val="{00000002-5AD1-E14B-A8D6-ADD024ED49F3}"/>
            </c:ext>
          </c:extLst>
        </c:ser>
        <c:dLbls>
          <c:showLegendKey val="0"/>
          <c:showVal val="0"/>
          <c:showCatName val="0"/>
          <c:showSerName val="0"/>
          <c:showPercent val="0"/>
          <c:showBubbleSize val="0"/>
        </c:dLbls>
        <c:marker val="1"/>
        <c:smooth val="0"/>
        <c:axId val="100903168"/>
        <c:axId val="100910592"/>
      </c:lineChart>
      <c:catAx>
        <c:axId val="100903168"/>
        <c:scaling>
          <c:orientation val="minMax"/>
        </c:scaling>
        <c:delete val="0"/>
        <c:axPos val="b"/>
        <c:title>
          <c:tx>
            <c:rich>
              <a:bodyPr/>
              <a:lstStyle/>
              <a:p>
                <a:pPr>
                  <a:defRPr/>
                </a:pPr>
                <a:r>
                  <a:rPr lang="de-DE"/>
                  <a:t>Ratings</a:t>
                </a:r>
              </a:p>
            </c:rich>
          </c:tx>
          <c:layout>
            <c:manualLayout>
              <c:xMode val="edge"/>
              <c:yMode val="edge"/>
              <c:x val="1.6187050359712365E-2"/>
              <c:y val="0.40127388535031888"/>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en-US"/>
          </a:p>
        </c:txPr>
        <c:crossAx val="100910592"/>
        <c:crosses val="autoZero"/>
        <c:auto val="1"/>
        <c:lblAlgn val="ctr"/>
        <c:lblOffset val="100"/>
        <c:tickLblSkip val="1"/>
        <c:tickMarkSkip val="1"/>
        <c:noMultiLvlLbl val="0"/>
      </c:catAx>
      <c:valAx>
        <c:axId val="100910592"/>
        <c:scaling>
          <c:orientation val="minMax"/>
        </c:scaling>
        <c:delete val="0"/>
        <c:axPos val="l"/>
        <c:majorGridlines>
          <c:spPr>
            <a:ln w="3175">
              <a:solidFill>
                <a:srgbClr val="000000"/>
              </a:solidFill>
              <a:prstDash val="solid"/>
            </a:ln>
          </c:spPr>
        </c:majorGridlines>
        <c:numFmt formatCode="0" sourceLinked="1"/>
        <c:majorTickMark val="out"/>
        <c:minorTickMark val="none"/>
        <c:tickLblPos val="nextTo"/>
        <c:spPr>
          <a:ln w="3175">
            <a:solidFill>
              <a:srgbClr val="000000"/>
            </a:solidFill>
            <a:prstDash val="solid"/>
          </a:ln>
        </c:spPr>
        <c:txPr>
          <a:bodyPr rot="0" vert="horz"/>
          <a:lstStyle/>
          <a:p>
            <a:pPr>
              <a:defRPr/>
            </a:pPr>
            <a:endParaRPr lang="en-US"/>
          </a:p>
        </c:txPr>
        <c:crossAx val="100903168"/>
        <c:crosses val="autoZero"/>
        <c:crossBetween val="between"/>
      </c:valAx>
      <c:spPr>
        <a:noFill/>
        <a:ln w="12700">
          <a:solidFill>
            <a:srgbClr val="808080"/>
          </a:solidFill>
          <a:prstDash val="solid"/>
        </a:ln>
      </c:spPr>
    </c:plotArea>
    <c:legend>
      <c:legendPos val="r"/>
      <c:layout>
        <c:manualLayout>
          <c:xMode val="edge"/>
          <c:yMode val="edge"/>
          <c:x val="0.76798636681206156"/>
          <c:y val="8.9171974522293529E-2"/>
          <c:w val="0.12050378594762047"/>
          <c:h val="0.30573248407643311"/>
        </c:manualLayout>
      </c:layout>
      <c:overlay val="0"/>
      <c:spPr>
        <a:solidFill>
          <a:srgbClr val="FFFFFF"/>
        </a:solidFill>
        <a:ln w="3175">
          <a:solidFill>
            <a:srgbClr val="000000"/>
          </a:solidFill>
          <a:prstDash val="solid"/>
        </a:ln>
      </c:spPr>
    </c:legend>
    <c:plotVisOnly val="1"/>
    <c:dispBlanksAs val="gap"/>
    <c:showDLblsOverMax val="0"/>
  </c:chart>
  <c:spPr>
    <a:solidFill>
      <a:srgbClr val="FFFFFF"/>
    </a:solidFill>
    <a:ln w="3175">
      <a:solidFill>
        <a:srgbClr val="000000"/>
      </a:solidFill>
      <a:prstDash val="solid"/>
    </a:ln>
  </c:spPr>
  <c:txPr>
    <a:bodyPr/>
    <a:lstStyle/>
    <a:p>
      <a:pPr>
        <a:defRPr sz="800" b="0" i="0" u="none" strike="noStrike" baseline="0">
          <a:solidFill>
            <a:srgbClr val="000000"/>
          </a:solidFill>
          <a:latin typeface="+mn-lt"/>
          <a:ea typeface="Arial"/>
          <a:cs typeface="Aria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5D81F-961E-F44E-A5BF-D84E981E5D11}"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6FACE-CD0B-4840-B8B4-78D2EB7E3377}" type="slidenum">
              <a:rPr lang="en-US" smtClean="0"/>
              <a:t>‹#›</a:t>
            </a:fld>
            <a:endParaRPr lang="en-US"/>
          </a:p>
        </p:txBody>
      </p:sp>
    </p:spTree>
    <p:extLst>
      <p:ext uri="{BB962C8B-B14F-4D97-AF65-F5344CB8AC3E}">
        <p14:creationId xmlns:p14="http://schemas.microsoft.com/office/powerpoint/2010/main" val="332724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4</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24</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40842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25</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0647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26</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6714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27</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3320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4301D7C1-D9A6-45A8-C2A1-9C832583242D}"/>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3D0B33F3-12DA-9A97-B1EE-A4BE53F41C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7588" name="Slide Number Placeholder 3">
            <a:extLst>
              <a:ext uri="{FF2B5EF4-FFF2-40B4-BE49-F238E27FC236}">
                <a16:creationId xmlns:a16="http://schemas.microsoft.com/office/drawing/2014/main" id="{CC6B2693-D17C-E101-EB6B-ADE79E8E62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61B6A6-C1D7-5C43-834A-C46FC2F5284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Τα</a:t>
            </a:r>
            <a:r>
              <a:rPr lang="el-GR" baseline="0" dirty="0"/>
              <a:t> συστήματα συστάσεων προσπαθούν να συμπεράνουν τις προτιμήσεις των χρηστών, και για τον κάθε χρήστη να </a:t>
            </a:r>
            <a:r>
              <a:rPr lang="el-GR" baseline="0" dirty="0" err="1"/>
              <a:t>παράξουν</a:t>
            </a:r>
            <a:r>
              <a:rPr lang="el-GR" baseline="0" dirty="0"/>
              <a:t> λίστες με αντικείμενα που έχουν προβλεφθεί ότι θα </a:t>
            </a:r>
            <a:r>
              <a:rPr lang="el-GR" baseline="0" dirty="0" err="1"/>
              <a:t>προτιμούνται</a:t>
            </a:r>
            <a:r>
              <a:rPr lang="el-GR" baseline="0" dirty="0"/>
              <a:t> ιδιαίτερα. Αξιοποιώντας για παράδειγμα τις βαθμολογίες που έχουν δώσει οι χρήστες για διάφορες ταινίες, προσπαθούμε να προβλέψουμε τις βαθμολογίες που θα έδιναν σε άλλες που δε γνωρίζουμε, και να τους προτείνουμε αυτές που προβλέπουμε με υψηλό σκορ. </a:t>
            </a:r>
            <a:endParaRPr lang="el-G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44106-0BA0-40A9-93D0-71BB1B54AA01}" type="slidenum">
              <a:rPr kumimoji="0" lang="el-G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l-GR"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9796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32</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33</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34</a:t>
            </a:fld>
            <a:endParaRPr lang="de-DE" dirty="0"/>
          </a:p>
        </p:txBody>
      </p:sp>
    </p:spTree>
    <p:extLst>
      <p:ext uri="{BB962C8B-B14F-4D97-AF65-F5344CB8AC3E}">
        <p14:creationId xmlns:p14="http://schemas.microsoft.com/office/powerpoint/2010/main" val="2964289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35</a:t>
            </a:fld>
            <a:endParaRPr lang="de-DE" dirty="0"/>
          </a:p>
        </p:txBody>
      </p:sp>
    </p:spTree>
    <p:extLst>
      <p:ext uri="{BB962C8B-B14F-4D97-AF65-F5344CB8AC3E}">
        <p14:creationId xmlns:p14="http://schemas.microsoft.com/office/powerpoint/2010/main" val="260422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14</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8241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36</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37</a:t>
            </a:fld>
            <a:endParaRPr lang="de-DE" dirty="0"/>
          </a:p>
        </p:txBody>
      </p:sp>
    </p:spTree>
    <p:extLst>
      <p:ext uri="{BB962C8B-B14F-4D97-AF65-F5344CB8AC3E}">
        <p14:creationId xmlns:p14="http://schemas.microsoft.com/office/powerpoint/2010/main" val="372645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38</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39</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40</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43</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44</a:t>
            </a:fld>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45</a:t>
            </a:fld>
            <a:endParaRPr lang="de-DE" dirty="0"/>
          </a:p>
        </p:txBody>
      </p:sp>
    </p:spTree>
    <p:extLst>
      <p:ext uri="{BB962C8B-B14F-4D97-AF65-F5344CB8AC3E}">
        <p14:creationId xmlns:p14="http://schemas.microsoft.com/office/powerpoint/2010/main" val="116106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46</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47</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Μεγάλες διεθνείς</a:t>
            </a:r>
            <a:r>
              <a:rPr lang="el-GR" baseline="0" dirty="0"/>
              <a:t> εταιρείες επικεντρώνονται στην έρευνα και ανάπτυξη  τέτοιων συστημάτων συστάσεων, και η θετική επίδραση που έχουν είναι σημαντική. </a:t>
            </a:r>
            <a:br>
              <a:rPr lang="el-GR" baseline="0" dirty="0"/>
            </a:br>
            <a:r>
              <a:rPr lang="el-GR" baseline="0" dirty="0"/>
              <a:t>Συγκεκριμένα η </a:t>
            </a:r>
            <a:r>
              <a:rPr lang="en-US" baseline="0" dirty="0"/>
              <a:t>Netflix </a:t>
            </a:r>
            <a:r>
              <a:rPr lang="el-GR" baseline="0" dirty="0"/>
              <a:t>αναφέρει ότι 2 από τις 3 ώρες περιεχομένου που παρακολουθούνται, έχουν προέλθει από προτάσεις, ενώ μέσω των προτάσεων η </a:t>
            </a:r>
            <a:r>
              <a:rPr lang="en-US" baseline="0" dirty="0"/>
              <a:t>YouTube </a:t>
            </a:r>
            <a:r>
              <a:rPr lang="el-GR" baseline="0" dirty="0"/>
              <a:t>αυξάνει τους χρόνους παρακολούθησης κατά 50% κάθε χρόνο. Από την άλλη, η </a:t>
            </a:r>
            <a:r>
              <a:rPr lang="en-US" baseline="0" dirty="0"/>
              <a:t>Amazon</a:t>
            </a:r>
            <a:r>
              <a:rPr lang="el-GR" baseline="0" dirty="0"/>
              <a:t> μια </a:t>
            </a:r>
            <a:r>
              <a:rPr lang="en-US" baseline="0" dirty="0"/>
              <a:t>e-commerce </a:t>
            </a:r>
            <a:r>
              <a:rPr lang="el-GR" baseline="0" dirty="0"/>
              <a:t>υπηρεσία, αναφέρει ότι  1 στα 3 προϊόντα που αγοράζονται,  προέρχονται από προτάσεις που έγιναν στους πελάτες.</a:t>
            </a:r>
            <a:endParaRPr lang="el-GR" dirty="0"/>
          </a:p>
        </p:txBody>
      </p:sp>
      <p:sp>
        <p:nvSpPr>
          <p:cNvPr id="4" name="Slide Number Placeholder 3"/>
          <p:cNvSpPr>
            <a:spLocks noGrp="1"/>
          </p:cNvSpPr>
          <p:nvPr>
            <p:ph type="sldNum" sz="quarter" idx="10"/>
          </p:nvPr>
        </p:nvSpPr>
        <p:spPr/>
        <p:txBody>
          <a:bodyPr/>
          <a:lstStyle/>
          <a:p>
            <a:fld id="{05544106-0BA0-40A9-93D0-71BB1B54AA01}" type="slidenum">
              <a:rPr lang="el-GR" smtClean="0"/>
              <a:pPr/>
              <a:t>17</a:t>
            </a:fld>
            <a:endParaRPr lang="el-GR"/>
          </a:p>
        </p:txBody>
      </p:sp>
      <p:sp>
        <p:nvSpPr>
          <p:cNvPr id="5" name="Footer Placeholder 4"/>
          <p:cNvSpPr>
            <a:spLocks noGrp="1"/>
          </p:cNvSpPr>
          <p:nvPr>
            <p:ph type="ftr" sz="quarter" idx="11"/>
          </p:nvPr>
        </p:nvSpPr>
        <p:spPr/>
        <p:txBody>
          <a:bodyPr/>
          <a:lstStyle/>
          <a:p>
            <a:endParaRPr lang="el-GR"/>
          </a:p>
        </p:txBody>
      </p:sp>
    </p:spTree>
    <p:extLst>
      <p:ext uri="{BB962C8B-B14F-4D97-AF65-F5344CB8AC3E}">
        <p14:creationId xmlns:p14="http://schemas.microsoft.com/office/powerpoint/2010/main" val="4151701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48</a:t>
            </a:fld>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49</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50</a:t>
            </a:fld>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51</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52</a:t>
            </a:fld>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80</a:t>
            </a:fld>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81</a:t>
            </a:fld>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82</a:t>
            </a:fld>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83</a:t>
            </a:fld>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84</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a:t>
            </a:r>
            <a:r>
              <a:rPr lang="el-GR" baseline="0" dirty="0"/>
              <a:t>α τελευταία χρόνια έχει παρατηρηθεί μια μεγάλη αύξηση σε υπηρεσίες παροχής περιεχομένου αλλά και του ίδιου του περιεχομένου που παρέχεται. Δεδομένου αυτού του μεγάλου εύρους επιλογών, απαιτούνται μηχανισμοί που θα βοηθήσουν τους χρήστες να ανακαλύψουν το περιεχόμενο που τους ενδιαφέρει. Έτσι θα ικανοποιηθούν περισσότερο, και η υπηρεσία θα καταφέρει να διατηρήσει και να αυξήσει το πελατολόγιο της.</a:t>
            </a:r>
            <a:endParaRPr lang="en-US" baseline="0" dirty="0"/>
          </a:p>
          <a:p>
            <a:r>
              <a:rPr lang="el-GR" baseline="0" dirty="0"/>
              <a:t>Τα </a:t>
            </a:r>
            <a:r>
              <a:rPr lang="el-GR" baseline="0" dirty="0" err="1"/>
              <a:t>ΣΠ</a:t>
            </a:r>
            <a:r>
              <a:rPr lang="el-GR" baseline="0" dirty="0"/>
              <a:t> μπορούν να αντιμετωπίσουν αυτά τα προβλήματα, αξιοποιώντας πληροφορίες που αφορούν τις προτιμήσεις των χρηστών και με ακριβή και αποδοτικό τρόπο προτείνουν το κατάλληλο περιεχόμενο σε κάθε χρήστη.</a:t>
            </a:r>
          </a:p>
          <a:p>
            <a:endParaRPr lang="el-GR" dirty="0"/>
          </a:p>
        </p:txBody>
      </p:sp>
      <p:sp>
        <p:nvSpPr>
          <p:cNvPr id="4" name="Slide Number Placeholder 3"/>
          <p:cNvSpPr>
            <a:spLocks noGrp="1"/>
          </p:cNvSpPr>
          <p:nvPr>
            <p:ph type="sldNum" sz="quarter" idx="10"/>
          </p:nvPr>
        </p:nvSpPr>
        <p:spPr/>
        <p:txBody>
          <a:bodyPr/>
          <a:lstStyle/>
          <a:p>
            <a:fld id="{05544106-0BA0-40A9-93D0-71BB1B54AA01}" type="slidenum">
              <a:rPr lang="el-GR" smtClean="0"/>
              <a:pPr/>
              <a:t>18</a:t>
            </a:fld>
            <a:endParaRPr lang="el-GR"/>
          </a:p>
        </p:txBody>
      </p:sp>
      <p:sp>
        <p:nvSpPr>
          <p:cNvPr id="5" name="Footer Placeholder 4"/>
          <p:cNvSpPr>
            <a:spLocks noGrp="1"/>
          </p:cNvSpPr>
          <p:nvPr>
            <p:ph type="ftr" sz="quarter" idx="11"/>
          </p:nvPr>
        </p:nvSpPr>
        <p:spPr/>
        <p:txBody>
          <a:bodyPr/>
          <a:lstStyle/>
          <a:p>
            <a:endParaRPr lang="el-GR"/>
          </a:p>
        </p:txBody>
      </p:sp>
    </p:spTree>
    <p:extLst>
      <p:ext uri="{BB962C8B-B14F-4D97-AF65-F5344CB8AC3E}">
        <p14:creationId xmlns:p14="http://schemas.microsoft.com/office/powerpoint/2010/main" val="2502817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86</a:t>
            </a:fld>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89</a:t>
            </a:fld>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90</a:t>
            </a:fld>
            <a:endParaRPr lang="de-DE" dirty="0"/>
          </a:p>
        </p:txBody>
      </p:sp>
    </p:spTree>
    <p:extLst>
      <p:ext uri="{BB962C8B-B14F-4D97-AF65-F5344CB8AC3E}">
        <p14:creationId xmlns:p14="http://schemas.microsoft.com/office/powerpoint/2010/main" val="1316412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91</a:t>
            </a:fld>
            <a:endParaRPr lang="de-D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92</a:t>
            </a:fld>
            <a:endParaRPr lang="de-D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94</a:t>
            </a:fld>
            <a:endParaRPr lang="de-D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95</a:t>
            </a:fld>
            <a:endParaRPr lang="de-D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96</a:t>
            </a:fld>
            <a:endParaRPr lang="de-D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97</a:t>
            </a:fld>
            <a:endParaRPr lang="de-D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98</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While</a:t>
            </a:r>
            <a:r>
              <a:rPr lang="en-US" baseline="0" dirty="0"/>
              <a:t> the term was coined in early 90s</a:t>
            </a:r>
          </a:p>
          <a:p>
            <a:pPr algn="l" rtl="0"/>
            <a:r>
              <a:rPr lang="en-US" baseline="0" dirty="0"/>
              <a:t>It became popular in 1997 with the important special issue of RS by Paul </a:t>
            </a:r>
            <a:r>
              <a:rPr lang="en-US" baseline="0" dirty="0" err="1"/>
              <a:t>Resnik</a:t>
            </a:r>
            <a:r>
              <a:rPr lang="en-US" baseline="0" dirty="0"/>
              <a:t> in Communication of the ACM</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31DDAB5-1157-40A4-A09A-6B96A885E9D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6307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31DDAB5-1157-40A4-A09A-6B96A885E9D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9832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21</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8941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22</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3408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E7A11710-6318-4617-9CDC-41D645B51453}" type="slidenum">
              <a:rPr kumimoji="0" lang="de-DE"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23</a:t>
            </a:fld>
            <a:endParaRPr kumimoji="0" lang="de-DE" sz="13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3013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3715-3730-8AE6-D90B-E10A28A53B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7F2F7B2-97E1-755B-DF5A-B775DB3FB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3487403-D893-7D3C-4B37-B2E79D6D0458}"/>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00792621-BEF0-45F2-AC6F-76D12C0C9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F9609-5357-C60A-A687-024CA98C91A8}"/>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373047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00DF-FDB4-7481-0F83-052F2DD9914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6F8C48-E6A3-1BD1-08F3-E5458CA0A5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862397-78CD-76F3-3A8A-35ED61C262ED}"/>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CDDDEB9D-AEA8-60F8-0F93-0E16AAB6E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633A0-E421-CC92-B0F4-37E14C4CCFE0}"/>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2086174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F8E7DB-8D1B-F40F-7B91-4FCBB8E46F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59F036D-4EA7-E357-789C-92BD3B04AE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723349-1A00-7245-2D55-33D65B9E205C}"/>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7D042B84-49B2-170E-6378-3192AC4BB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8BE8F-D8E6-7CD7-A023-09239DD18FB5}"/>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1807040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lvl1pPr>
              <a:defRPr>
                <a:latin typeface="Calibri" pitchFamily="34" charset="0"/>
              </a:defRPr>
            </a:lvl1p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11599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itchFamily="34" charset="0"/>
              </a:defRPr>
            </a:lvl1pPr>
          </a:lstStyle>
          <a:p>
            <a:r>
              <a:rPr lang="de-DE"/>
              <a:t>Titelmasterformat durch Klicken bearbeiten</a:t>
            </a:r>
          </a:p>
        </p:txBody>
      </p:sp>
      <p:sp>
        <p:nvSpPr>
          <p:cNvPr id="3" name="Inhaltsplatzhalter 2"/>
          <p:cNvSpPr>
            <a:spLocks noGrp="1"/>
          </p:cNvSpPr>
          <p:nvPr>
            <p:ph idx="1"/>
          </p:nvPr>
        </p:nvSpPr>
        <p:spPr/>
        <p:txBody>
          <a:bodyPr/>
          <a:lstStyle>
            <a:lvl1pPr>
              <a:spcBef>
                <a:spcPts val="1200"/>
              </a:spcBef>
              <a:buFont typeface="Wingdings" pitchFamily="2" charset="2"/>
              <a:buChar char="§"/>
              <a:defRPr b="1">
                <a:latin typeface="Calibri" pitchFamily="34" charset="0"/>
              </a:defRPr>
            </a:lvl1pPr>
            <a:lvl2pPr>
              <a:defRPr>
                <a:latin typeface="Calibri" pitchFamily="34" charset="0"/>
              </a:defRPr>
            </a:lvl2pPr>
            <a:lvl3pPr>
              <a:buFont typeface="Wingdings" pitchFamily="2" charset="2"/>
              <a:buChar char="§"/>
              <a:defRPr>
                <a:latin typeface="Calibri" pitchFamily="34" charset="0"/>
              </a:defRPr>
            </a:lvl3pPr>
            <a:lvl4pPr>
              <a:defRPr>
                <a:latin typeface="Calibri" pitchFamily="34" charset="0"/>
              </a:defRPr>
            </a:lvl4pPr>
            <a:lvl5pPr>
              <a:defRPr>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44495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1000100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915958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234261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3988229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863967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412455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D53F-2994-EB8A-41BC-A521F0E7C3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EDD4FB-7A0D-CD8D-56BA-50D3667E8EC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FCAFF2-A2BD-CA65-EC61-02A105544DD7}"/>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934F07EA-D891-F620-BA42-8FEB3E763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B7FC2-2EC5-8C75-62F1-FF3BA910010C}"/>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10199386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87232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3359799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28600"/>
            <a:ext cx="2743200" cy="5897563"/>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09600" y="228600"/>
            <a:ext cx="8026400" cy="5897563"/>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2836888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28600"/>
            <a:ext cx="10972800" cy="1143000"/>
          </a:xfrm>
        </p:spPr>
        <p:txBody>
          <a:bodyPr/>
          <a:lstStyle/>
          <a:p>
            <a:r>
              <a:rPr lang="de-DE"/>
              <a:t>Titelmasterformat durch Klicken bearbeiten</a:t>
            </a:r>
          </a:p>
        </p:txBody>
      </p:sp>
      <p:sp>
        <p:nvSpPr>
          <p:cNvPr id="3" name="Textplatzhalter 2"/>
          <p:cNvSpPr>
            <a:spLocks noGrp="1"/>
          </p:cNvSpPr>
          <p:nvPr>
            <p:ph type="body" sz="half" idx="1"/>
          </p:nvPr>
        </p:nvSpPr>
        <p:spPr>
          <a:xfrm>
            <a:off x="609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494984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28600"/>
            <a:ext cx="10972800" cy="1143000"/>
          </a:xfrm>
        </p:spPr>
        <p:txBody>
          <a:bodyPr/>
          <a:lstStyle/>
          <a:p>
            <a:r>
              <a:rPr lang="de-DE"/>
              <a:t>Titelmasterformat durch Klicken bearbeiten</a:t>
            </a:r>
          </a:p>
        </p:txBody>
      </p:sp>
      <p:sp>
        <p:nvSpPr>
          <p:cNvPr id="3" name="Textplatzhalter 2"/>
          <p:cNvSpPr>
            <a:spLocks noGrp="1"/>
          </p:cNvSpPr>
          <p:nvPr>
            <p:ph type="body" sz="half" idx="1"/>
          </p:nvPr>
        </p:nvSpPr>
        <p:spPr>
          <a:xfrm>
            <a:off x="609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6197600" y="1600200"/>
            <a:ext cx="5384800" cy="2185988"/>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6197600" y="3938589"/>
            <a:ext cx="5384800" cy="218757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3163977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296555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4174665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4153470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47984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3821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DAEA-9D87-A07B-6DA5-790B72BED9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A91D12-50E5-C78D-469F-62A65F4AB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2D6676-6033-4A64-3B12-D7AC89B8150D}"/>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08CE344B-5585-B1F0-C60C-8A342BD5D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75AF7-CED1-D31E-E091-BF4972D75709}"/>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4251416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284001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3965326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485774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7365264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252146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870580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3F8C20FF-2167-E42B-10CE-AC2C06A5BD34}"/>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710D7525-2679-AA92-C22E-13573325A208}"/>
              </a:ext>
            </a:extLst>
          </p:cNvPr>
          <p:cNvSpPr>
            <a:spLocks noGrp="1"/>
          </p:cNvSpPr>
          <p:nvPr>
            <p:ph type="sldNum" sz="quarter" idx="11"/>
          </p:nvPr>
        </p:nvSpPr>
        <p:spPr/>
        <p:txBody>
          <a:bodyPr/>
          <a:lstStyle>
            <a:lvl1pPr>
              <a:defRPr/>
            </a:lvl1pPr>
          </a:lstStyle>
          <a:p>
            <a:fld id="{82A9BF08-A585-724E-A470-65C2EE885641}"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B10D8F09-00E2-BC48-3AD5-DDE825C66173}"/>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5246664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F89B0-3B62-183B-7820-33A4DBDF0485}"/>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FFDDE98C-7787-ADA2-A75D-40FE30097C60}"/>
              </a:ext>
            </a:extLst>
          </p:cNvPr>
          <p:cNvSpPr>
            <a:spLocks noGrp="1"/>
          </p:cNvSpPr>
          <p:nvPr>
            <p:ph type="sldNum" sz="quarter" idx="11"/>
          </p:nvPr>
        </p:nvSpPr>
        <p:spPr/>
        <p:txBody>
          <a:bodyPr/>
          <a:lstStyle>
            <a:lvl1pPr>
              <a:defRPr/>
            </a:lvl1pPr>
          </a:lstStyle>
          <a:p>
            <a:fld id="{BD0573C0-64E4-BF42-8581-EF13D7941141}"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526CA750-D117-11FE-9EA2-E513594C6C9F}"/>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498102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C4716965-DA2C-F1F1-40B9-3409C6378E5F}"/>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49621D1-90A0-5F9E-F15B-A7374407D292}"/>
              </a:ext>
            </a:extLst>
          </p:cNvPr>
          <p:cNvSpPr>
            <a:spLocks noGrp="1"/>
          </p:cNvSpPr>
          <p:nvPr>
            <p:ph type="sldNum" sz="quarter" idx="11"/>
          </p:nvPr>
        </p:nvSpPr>
        <p:spPr/>
        <p:txBody>
          <a:bodyPr/>
          <a:lstStyle>
            <a:lvl1pPr>
              <a:defRPr/>
            </a:lvl1pPr>
          </a:lstStyle>
          <a:p>
            <a:fld id="{F034728A-2BD6-4344-9AEC-76245FAB492C}"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F179923B-84AD-669E-6C19-96A795ADF0E2}"/>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058344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371600"/>
            <a:ext cx="508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080000" cy="4687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44517D-D885-3608-028E-F2835AD36F3D}"/>
              </a:ext>
            </a:extLst>
          </p:cNvPr>
          <p:cNvSpPr>
            <a:spLocks noGrp="1"/>
          </p:cNvSpPr>
          <p:nvPr>
            <p:ph type="dt" sz="half"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A887197-518F-CA85-0345-47DB5DA49EBF}"/>
              </a:ext>
            </a:extLst>
          </p:cNvPr>
          <p:cNvSpPr>
            <a:spLocks noGrp="1"/>
          </p:cNvSpPr>
          <p:nvPr>
            <p:ph type="sldNum" sz="quarter" idx="11"/>
          </p:nvPr>
        </p:nvSpPr>
        <p:spPr/>
        <p:txBody>
          <a:bodyPr/>
          <a:lstStyle>
            <a:lvl1pPr>
              <a:defRPr/>
            </a:lvl1pPr>
          </a:lstStyle>
          <a:p>
            <a:fld id="{01C3C3CB-54E1-5240-A680-F2615B507700}" type="slidenum">
              <a:rPr lang="en-US" altLang="en-US"/>
              <a:pPr/>
              <a:t>‹#›</a:t>
            </a:fld>
            <a:endParaRPr lang="en-US" altLang="en-US">
              <a:latin typeface="Times New Roman" panose="02020603050405020304" pitchFamily="18" charset="0"/>
            </a:endParaRPr>
          </a:p>
        </p:txBody>
      </p:sp>
      <p:sp>
        <p:nvSpPr>
          <p:cNvPr id="7" name="Footer Placeholder 6">
            <a:extLst>
              <a:ext uri="{FF2B5EF4-FFF2-40B4-BE49-F238E27FC236}">
                <a16:creationId xmlns:a16="http://schemas.microsoft.com/office/drawing/2014/main" id="{0001ED1D-FFEC-A08C-4049-E7E3732950DF}"/>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790837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CD7E-1DAD-CAEE-36A5-82E6828E80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1262B8-9D52-9E97-C528-633B9B9276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E563DB-F907-49B6-A2CC-39C6980360C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D250957-459F-C6DA-5382-9AE947A53591}"/>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6" name="Footer Placeholder 5">
            <a:extLst>
              <a:ext uri="{FF2B5EF4-FFF2-40B4-BE49-F238E27FC236}">
                <a16:creationId xmlns:a16="http://schemas.microsoft.com/office/drawing/2014/main" id="{5F183B66-E001-ED2D-F6DB-BA178A7AF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E3301-0680-925E-4280-95607E9E2365}"/>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3799218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BE27F9-1E5B-C343-F851-FD37A6D4F364}"/>
              </a:ext>
            </a:extLst>
          </p:cNvPr>
          <p:cNvSpPr>
            <a:spLocks noGrp="1"/>
          </p:cNvSpPr>
          <p:nvPr>
            <p:ph type="dt" sz="half" idx="10"/>
          </p:nvPr>
        </p:nvSpPr>
        <p:spPr/>
        <p:txBody>
          <a:bodyPr/>
          <a:lstStyle>
            <a:lvl1pPr>
              <a:defRPr/>
            </a:lvl1pPr>
          </a:lstStyle>
          <a:p>
            <a:pPr>
              <a:defRPr/>
            </a:pPr>
            <a:endParaRPr lang="en-US"/>
          </a:p>
        </p:txBody>
      </p:sp>
      <p:sp>
        <p:nvSpPr>
          <p:cNvPr id="8" name="Slide Number Placeholder 7">
            <a:extLst>
              <a:ext uri="{FF2B5EF4-FFF2-40B4-BE49-F238E27FC236}">
                <a16:creationId xmlns:a16="http://schemas.microsoft.com/office/drawing/2014/main" id="{184F7BD2-6296-2BA4-74A6-46D19AA74F92}"/>
              </a:ext>
            </a:extLst>
          </p:cNvPr>
          <p:cNvSpPr>
            <a:spLocks noGrp="1"/>
          </p:cNvSpPr>
          <p:nvPr>
            <p:ph type="sldNum" sz="quarter" idx="11"/>
          </p:nvPr>
        </p:nvSpPr>
        <p:spPr/>
        <p:txBody>
          <a:bodyPr/>
          <a:lstStyle>
            <a:lvl1pPr>
              <a:defRPr/>
            </a:lvl1pPr>
          </a:lstStyle>
          <a:p>
            <a:fld id="{15162587-83ED-8941-8CFD-3DF780346F7F}" type="slidenum">
              <a:rPr lang="en-US" altLang="en-US"/>
              <a:pPr/>
              <a:t>‹#›</a:t>
            </a:fld>
            <a:endParaRPr lang="en-US" altLang="en-US">
              <a:latin typeface="Times New Roman" panose="02020603050405020304" pitchFamily="18" charset="0"/>
            </a:endParaRPr>
          </a:p>
        </p:txBody>
      </p:sp>
      <p:sp>
        <p:nvSpPr>
          <p:cNvPr id="9" name="Footer Placeholder 8">
            <a:extLst>
              <a:ext uri="{FF2B5EF4-FFF2-40B4-BE49-F238E27FC236}">
                <a16:creationId xmlns:a16="http://schemas.microsoft.com/office/drawing/2014/main" id="{67E2F6C5-1264-FE43-9D74-E02A685091B6}"/>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67217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8D37D0-7D51-BDBD-D91E-954FF8888C9F}"/>
              </a:ext>
            </a:extLst>
          </p:cNvPr>
          <p:cNvSpPr>
            <a:spLocks noGrp="1"/>
          </p:cNvSpPr>
          <p:nvPr>
            <p:ph type="dt" sz="half" idx="10"/>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9C435F1E-3847-097C-7AC7-54157E3D62E1}"/>
              </a:ext>
            </a:extLst>
          </p:cNvPr>
          <p:cNvSpPr>
            <a:spLocks noGrp="1"/>
          </p:cNvSpPr>
          <p:nvPr>
            <p:ph type="sldNum" sz="quarter" idx="11"/>
          </p:nvPr>
        </p:nvSpPr>
        <p:spPr/>
        <p:txBody>
          <a:bodyPr/>
          <a:lstStyle>
            <a:lvl1pPr>
              <a:defRPr/>
            </a:lvl1pPr>
          </a:lstStyle>
          <a:p>
            <a:fld id="{06A2D819-3EF0-3D47-80C5-3848F95666FE}" type="slidenum">
              <a:rPr lang="en-US" altLang="en-US"/>
              <a:pPr/>
              <a:t>‹#›</a:t>
            </a:fld>
            <a:endParaRPr lang="en-US" altLang="en-US">
              <a:latin typeface="Times New Roman" panose="02020603050405020304" pitchFamily="18" charset="0"/>
            </a:endParaRPr>
          </a:p>
        </p:txBody>
      </p:sp>
      <p:sp>
        <p:nvSpPr>
          <p:cNvPr id="5" name="Footer Placeholder 4">
            <a:extLst>
              <a:ext uri="{FF2B5EF4-FFF2-40B4-BE49-F238E27FC236}">
                <a16:creationId xmlns:a16="http://schemas.microsoft.com/office/drawing/2014/main" id="{3DC3F73E-0A0B-3A05-F95A-388918EBCB79}"/>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809313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B6B44D-D27E-8CFB-645B-6EC388D3CA1E}"/>
              </a:ext>
            </a:extLst>
          </p:cNvPr>
          <p:cNvSpPr>
            <a:spLocks noGrp="1"/>
          </p:cNvSpPr>
          <p:nvPr>
            <p:ph type="dt" sz="half" idx="10"/>
          </p:nvPr>
        </p:nvSpPr>
        <p:spPr/>
        <p:txBody>
          <a:bodyPr/>
          <a:lstStyle>
            <a:lvl1pPr>
              <a:defRPr/>
            </a:lvl1pPr>
          </a:lstStyle>
          <a:p>
            <a:pPr>
              <a:defRPr/>
            </a:pPr>
            <a:endParaRPr lang="en-US"/>
          </a:p>
        </p:txBody>
      </p:sp>
      <p:sp>
        <p:nvSpPr>
          <p:cNvPr id="3" name="Slide Number Placeholder 2">
            <a:extLst>
              <a:ext uri="{FF2B5EF4-FFF2-40B4-BE49-F238E27FC236}">
                <a16:creationId xmlns:a16="http://schemas.microsoft.com/office/drawing/2014/main" id="{4070022F-D277-AFF9-4CE7-EBDA20834EF5}"/>
              </a:ext>
            </a:extLst>
          </p:cNvPr>
          <p:cNvSpPr>
            <a:spLocks noGrp="1"/>
          </p:cNvSpPr>
          <p:nvPr>
            <p:ph type="sldNum" sz="quarter" idx="11"/>
          </p:nvPr>
        </p:nvSpPr>
        <p:spPr/>
        <p:txBody>
          <a:bodyPr/>
          <a:lstStyle>
            <a:lvl1pPr>
              <a:defRPr/>
            </a:lvl1pPr>
          </a:lstStyle>
          <a:p>
            <a:fld id="{DDE05839-A281-1D43-918F-B38107BE0901}" type="slidenum">
              <a:rPr lang="en-US" altLang="en-US"/>
              <a:pPr/>
              <a:t>‹#›</a:t>
            </a:fld>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E5A3B845-C663-534D-7602-E764F6053A85}"/>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043025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86521EB-452E-DD19-171F-D34EB5C7CB8D}"/>
              </a:ext>
            </a:extLst>
          </p:cNvPr>
          <p:cNvSpPr>
            <a:spLocks noGrp="1"/>
          </p:cNvSpPr>
          <p:nvPr>
            <p:ph type="dt" sz="half"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586CD29-C052-88A0-9B64-2BA01E1A9C87}"/>
              </a:ext>
            </a:extLst>
          </p:cNvPr>
          <p:cNvSpPr>
            <a:spLocks noGrp="1"/>
          </p:cNvSpPr>
          <p:nvPr>
            <p:ph type="sldNum" sz="quarter" idx="11"/>
          </p:nvPr>
        </p:nvSpPr>
        <p:spPr/>
        <p:txBody>
          <a:bodyPr/>
          <a:lstStyle>
            <a:lvl1pPr>
              <a:defRPr/>
            </a:lvl1pPr>
          </a:lstStyle>
          <a:p>
            <a:fld id="{7AB895A7-8D7C-3A45-905E-0DA8E48512B3}" type="slidenum">
              <a:rPr lang="en-US" altLang="en-US"/>
              <a:pPr/>
              <a:t>‹#›</a:t>
            </a:fld>
            <a:endParaRPr lang="en-US" altLang="en-US">
              <a:latin typeface="Times New Roman" panose="02020603050405020304" pitchFamily="18" charset="0"/>
            </a:endParaRPr>
          </a:p>
        </p:txBody>
      </p:sp>
      <p:sp>
        <p:nvSpPr>
          <p:cNvPr id="7" name="Footer Placeholder 6">
            <a:extLst>
              <a:ext uri="{FF2B5EF4-FFF2-40B4-BE49-F238E27FC236}">
                <a16:creationId xmlns:a16="http://schemas.microsoft.com/office/drawing/2014/main" id="{6682DBD8-372A-8316-704B-F0069C5458BE}"/>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3204614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14B7EEC-6811-F9B8-67CC-854C06E14146}"/>
              </a:ext>
            </a:extLst>
          </p:cNvPr>
          <p:cNvSpPr>
            <a:spLocks noGrp="1"/>
          </p:cNvSpPr>
          <p:nvPr>
            <p:ph type="dt" sz="half"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CA228-BACC-834D-751A-CE472BBEEF2E}"/>
              </a:ext>
            </a:extLst>
          </p:cNvPr>
          <p:cNvSpPr>
            <a:spLocks noGrp="1"/>
          </p:cNvSpPr>
          <p:nvPr>
            <p:ph type="sldNum" sz="quarter" idx="11"/>
          </p:nvPr>
        </p:nvSpPr>
        <p:spPr/>
        <p:txBody>
          <a:bodyPr/>
          <a:lstStyle>
            <a:lvl1pPr>
              <a:defRPr/>
            </a:lvl1pPr>
          </a:lstStyle>
          <a:p>
            <a:fld id="{87FB0C67-AAC3-2149-BB61-BC869CEF36C6}" type="slidenum">
              <a:rPr lang="en-US" altLang="en-US"/>
              <a:pPr/>
              <a:t>‹#›</a:t>
            </a:fld>
            <a:endParaRPr lang="en-US" altLang="en-US">
              <a:latin typeface="Times New Roman" panose="02020603050405020304" pitchFamily="18" charset="0"/>
            </a:endParaRPr>
          </a:p>
        </p:txBody>
      </p:sp>
      <p:sp>
        <p:nvSpPr>
          <p:cNvPr id="7" name="Footer Placeholder 6">
            <a:extLst>
              <a:ext uri="{FF2B5EF4-FFF2-40B4-BE49-F238E27FC236}">
                <a16:creationId xmlns:a16="http://schemas.microsoft.com/office/drawing/2014/main" id="{A3FDE686-3797-9C59-083F-55AFDDC456E1}"/>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21757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2C897-A049-F791-B766-277BC4694DF7}"/>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019F7FA8-1CA8-24F3-D982-4DE8EE553886}"/>
              </a:ext>
            </a:extLst>
          </p:cNvPr>
          <p:cNvSpPr>
            <a:spLocks noGrp="1"/>
          </p:cNvSpPr>
          <p:nvPr>
            <p:ph type="sldNum" sz="quarter" idx="11"/>
          </p:nvPr>
        </p:nvSpPr>
        <p:spPr/>
        <p:txBody>
          <a:bodyPr/>
          <a:lstStyle>
            <a:lvl1pPr>
              <a:defRPr/>
            </a:lvl1pPr>
          </a:lstStyle>
          <a:p>
            <a:fld id="{783D07DD-8CC1-9242-AC22-5A5C89C70F11}"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F9012CA1-570B-E905-8F3F-B795715282C2}"/>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403033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228600"/>
            <a:ext cx="2590800" cy="583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28600"/>
            <a:ext cx="7569200" cy="583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FC335-273F-912F-F5D7-92367DCECAF9}"/>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3C745D13-8E3E-5F90-D4C3-637F43809BA1}"/>
              </a:ext>
            </a:extLst>
          </p:cNvPr>
          <p:cNvSpPr>
            <a:spLocks noGrp="1"/>
          </p:cNvSpPr>
          <p:nvPr>
            <p:ph type="sldNum" sz="quarter" idx="11"/>
          </p:nvPr>
        </p:nvSpPr>
        <p:spPr/>
        <p:txBody>
          <a:bodyPr/>
          <a:lstStyle>
            <a:lvl1pPr>
              <a:defRPr/>
            </a:lvl1pPr>
          </a:lstStyle>
          <a:p>
            <a:fld id="{51C941C2-E199-AD4F-BD38-93C1CF8BEEEB}"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D618E5FD-9796-BCBA-F0D7-FF013439D27E}"/>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2696407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990600"/>
          </a:xfrm>
        </p:spPr>
        <p:txBody>
          <a:bodyPr/>
          <a:lstStyle/>
          <a:p>
            <a:r>
              <a:rPr lang="en-US"/>
              <a:t>Click to edit Master title style</a:t>
            </a:r>
          </a:p>
        </p:txBody>
      </p:sp>
      <p:sp>
        <p:nvSpPr>
          <p:cNvPr id="3" name="Content Placeholder 2"/>
          <p:cNvSpPr>
            <a:spLocks noGrp="1"/>
          </p:cNvSpPr>
          <p:nvPr>
            <p:ph sz="half" idx="1"/>
          </p:nvPr>
        </p:nvSpPr>
        <p:spPr>
          <a:xfrm>
            <a:off x="914400" y="1371600"/>
            <a:ext cx="10363200" cy="2266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790950"/>
            <a:ext cx="10363200" cy="2268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D92E74-0BEB-FFED-1A88-561D92589A1D}"/>
              </a:ext>
            </a:extLst>
          </p:cNvPr>
          <p:cNvSpPr>
            <a:spLocks noGrp="1"/>
          </p:cNvSpPr>
          <p:nvPr>
            <p:ph type="dt" sz="half"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2A469D-93B5-6692-8F53-24A35EDC409D}"/>
              </a:ext>
            </a:extLst>
          </p:cNvPr>
          <p:cNvSpPr>
            <a:spLocks noGrp="1"/>
          </p:cNvSpPr>
          <p:nvPr>
            <p:ph type="sldNum" sz="quarter" idx="11"/>
          </p:nvPr>
        </p:nvSpPr>
        <p:spPr/>
        <p:txBody>
          <a:bodyPr/>
          <a:lstStyle>
            <a:lvl1pPr>
              <a:defRPr/>
            </a:lvl1pPr>
          </a:lstStyle>
          <a:p>
            <a:fld id="{6F729638-4F95-BF49-8786-E22AACB400A5}" type="slidenum">
              <a:rPr lang="en-US" altLang="en-US"/>
              <a:pPr/>
              <a:t>‹#›</a:t>
            </a:fld>
            <a:endParaRPr lang="en-US" altLang="en-US">
              <a:latin typeface="Times New Roman" panose="02020603050405020304" pitchFamily="18" charset="0"/>
            </a:endParaRPr>
          </a:p>
        </p:txBody>
      </p:sp>
      <p:sp>
        <p:nvSpPr>
          <p:cNvPr id="7" name="Footer Placeholder 6">
            <a:extLst>
              <a:ext uri="{FF2B5EF4-FFF2-40B4-BE49-F238E27FC236}">
                <a16:creationId xmlns:a16="http://schemas.microsoft.com/office/drawing/2014/main" id="{5814F93C-5B67-586A-6950-36A6BF0C9D29}"/>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088804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990600"/>
          </a:xfrm>
        </p:spPr>
        <p:txBody>
          <a:bodyPr/>
          <a:lstStyle/>
          <a:p>
            <a:r>
              <a:rPr lang="en-US"/>
              <a:t>Click to edit Master title style</a:t>
            </a:r>
          </a:p>
        </p:txBody>
      </p:sp>
      <p:sp>
        <p:nvSpPr>
          <p:cNvPr id="3" name="Chart Placeholder 2"/>
          <p:cNvSpPr>
            <a:spLocks noGrp="1"/>
          </p:cNvSpPr>
          <p:nvPr>
            <p:ph type="chart" idx="1"/>
          </p:nvPr>
        </p:nvSpPr>
        <p:spPr>
          <a:xfrm>
            <a:off x="914400" y="1371600"/>
            <a:ext cx="10363200" cy="4687888"/>
          </a:xfrm>
        </p:spPr>
        <p:txBody>
          <a:bodyPr/>
          <a:lstStyle/>
          <a:p>
            <a:pPr lvl="0"/>
            <a:endParaRPr lang="en-US" noProof="0"/>
          </a:p>
        </p:txBody>
      </p:sp>
      <p:sp>
        <p:nvSpPr>
          <p:cNvPr id="4" name="Date Placeholder 3">
            <a:extLst>
              <a:ext uri="{FF2B5EF4-FFF2-40B4-BE49-F238E27FC236}">
                <a16:creationId xmlns:a16="http://schemas.microsoft.com/office/drawing/2014/main" id="{D971B7A4-3489-C5D0-4F7C-165106E636D5}"/>
              </a:ext>
            </a:extLst>
          </p:cNvPr>
          <p:cNvSpPr>
            <a:spLocks noGrp="1"/>
          </p:cNvSpPr>
          <p:nvPr>
            <p:ph type="dt" sz="half" idx="10"/>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C02DFB25-BBF5-6A95-4EE6-D25F715664D0}"/>
              </a:ext>
            </a:extLst>
          </p:cNvPr>
          <p:cNvSpPr>
            <a:spLocks noGrp="1"/>
          </p:cNvSpPr>
          <p:nvPr>
            <p:ph type="sldNum" sz="quarter" idx="11"/>
          </p:nvPr>
        </p:nvSpPr>
        <p:spPr/>
        <p:txBody>
          <a:bodyPr/>
          <a:lstStyle>
            <a:lvl1pPr>
              <a:defRPr/>
            </a:lvl1pPr>
          </a:lstStyle>
          <a:p>
            <a:fld id="{292D701A-E28C-9B44-9800-950F751B7346}" type="slidenum">
              <a:rPr lang="en-US" altLang="en-US"/>
              <a:pPr/>
              <a:t>‹#›</a:t>
            </a:fld>
            <a:endParaRPr lang="en-US" altLang="en-US">
              <a:latin typeface="Times New Roman" panose="02020603050405020304" pitchFamily="18" charset="0"/>
            </a:endParaRPr>
          </a:p>
        </p:txBody>
      </p:sp>
      <p:sp>
        <p:nvSpPr>
          <p:cNvPr id="6" name="Footer Placeholder 5">
            <a:extLst>
              <a:ext uri="{FF2B5EF4-FFF2-40B4-BE49-F238E27FC236}">
                <a16:creationId xmlns:a16="http://schemas.microsoft.com/office/drawing/2014/main" id="{5E0152B3-17CD-AD3C-2737-4B222A1DF141}"/>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461043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p:cNvSpPr>
            <a:spLocks noGrp="1"/>
          </p:cNvSpPr>
          <p:nvPr>
            <p:ph type="ftr" sz="quarter" idx="10"/>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23497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D9B9-3DD4-B24E-5180-927883733C0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2A18E7-2934-9798-6BAA-681D24E93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7FEBD33-752C-763B-D305-03DD28063A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40FCC0C-16E5-77DB-D50D-16728035A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CD969F-2085-EC27-0216-2223F78FE3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3E2CA79-0E54-8751-1DC5-3E28BCFE1C85}"/>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8" name="Footer Placeholder 7">
            <a:extLst>
              <a:ext uri="{FF2B5EF4-FFF2-40B4-BE49-F238E27FC236}">
                <a16:creationId xmlns:a16="http://schemas.microsoft.com/office/drawing/2014/main" id="{EA9FE622-9763-21C8-CE3A-941DA4A839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BF590-9716-DEC9-0D84-5F3BED04999A}"/>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35530671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038600" y="6356351"/>
            <a:ext cx="4114800" cy="365125"/>
          </a:xfrm>
          <a:prstGeom prst="rect">
            <a:avLst/>
          </a:prstGeom>
        </p:spPr>
        <p:txBody>
          <a:bodyPr/>
          <a:lstStyle/>
          <a:p>
            <a:endParaRPr lang="en-US"/>
          </a:p>
        </p:txBody>
      </p:sp>
      <p:sp>
        <p:nvSpPr>
          <p:cNvPr id="4"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3609265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l-G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4" name="Text Placeholder 13"/>
          <p:cNvSpPr>
            <a:spLocks noGrp="1"/>
          </p:cNvSpPr>
          <p:nvPr>
            <p:ph type="body" sz="quarter" idx="10" hasCustomPrompt="1"/>
          </p:nvPr>
        </p:nvSpPr>
        <p:spPr>
          <a:xfrm>
            <a:off x="0" y="-30480"/>
            <a:ext cx="8112224" cy="278130"/>
          </a:xfrm>
        </p:spPr>
        <p:txBody>
          <a:bodyPr>
            <a:no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Click to add section name</a:t>
            </a:r>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537824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l-GR">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l-GR">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EF74C4E0-06F2-449B-AC76-67ACDC6D5424}" type="slidenum">
              <a:rPr lang="el-GR">
                <a:solidFill>
                  <a:prstClr val="black"/>
                </a:solidFill>
              </a:rPr>
              <a:pPr/>
              <a:t>‹#›</a:t>
            </a:fld>
            <a:endParaRPr lang="el-GR">
              <a:solidFill>
                <a:prstClr val="black"/>
              </a:solidFill>
            </a:endParaRPr>
          </a:p>
        </p:txBody>
      </p:sp>
    </p:spTree>
    <p:extLst>
      <p:ext uri="{BB962C8B-B14F-4D97-AF65-F5344CB8AC3E}">
        <p14:creationId xmlns:p14="http://schemas.microsoft.com/office/powerpoint/2010/main" val="2375716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9" name="Text Placeholder 13"/>
          <p:cNvSpPr>
            <a:spLocks noGrp="1"/>
          </p:cNvSpPr>
          <p:nvPr>
            <p:ph type="body" sz="quarter" idx="10" hasCustomPrompt="1"/>
          </p:nvPr>
        </p:nvSpPr>
        <p:spPr>
          <a:xfrm>
            <a:off x="0" y="-30480"/>
            <a:ext cx="8112224" cy="278130"/>
          </a:xfrm>
        </p:spPr>
        <p:txBody>
          <a:bodyPr>
            <a:no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Click to add section name</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8762271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l-G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12" name="Text Placeholder 13"/>
          <p:cNvSpPr>
            <a:spLocks noGrp="1"/>
          </p:cNvSpPr>
          <p:nvPr>
            <p:ph type="body" sz="quarter" idx="10" hasCustomPrompt="1"/>
          </p:nvPr>
        </p:nvSpPr>
        <p:spPr>
          <a:xfrm>
            <a:off x="0" y="-30480"/>
            <a:ext cx="8112224" cy="278130"/>
          </a:xfrm>
        </p:spPr>
        <p:txBody>
          <a:bodyPr>
            <a:no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Click to add section name</a:t>
            </a:r>
          </a:p>
        </p:txBody>
      </p:sp>
      <p:sp>
        <p:nvSpPr>
          <p:cNvPr id="7" name="Footer Placeholder 6"/>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4"/>
          <p:cNvSpPr>
            <a:spLocks noGrp="1"/>
          </p:cNvSpPr>
          <p:nvPr>
            <p:ph type="sldNum" sz="quarter" idx="12"/>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22886973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8" name="Text Placeholder 13"/>
          <p:cNvSpPr>
            <a:spLocks noGrp="1"/>
          </p:cNvSpPr>
          <p:nvPr>
            <p:ph type="body" sz="quarter" idx="10" hasCustomPrompt="1"/>
          </p:nvPr>
        </p:nvSpPr>
        <p:spPr>
          <a:xfrm>
            <a:off x="0" y="-30480"/>
            <a:ext cx="8112224" cy="278130"/>
          </a:xfrm>
        </p:spPr>
        <p:txBody>
          <a:bodyPr>
            <a:no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Click to add section name</a:t>
            </a:r>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27003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ext Placeholder 13"/>
          <p:cNvSpPr>
            <a:spLocks noGrp="1"/>
          </p:cNvSpPr>
          <p:nvPr>
            <p:ph type="body" sz="quarter" idx="10" hasCustomPrompt="1"/>
          </p:nvPr>
        </p:nvSpPr>
        <p:spPr>
          <a:xfrm>
            <a:off x="0" y="-30480"/>
            <a:ext cx="8112224" cy="278130"/>
          </a:xfrm>
        </p:spPr>
        <p:txBody>
          <a:bodyPr>
            <a:no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Click to add section name</a:t>
            </a:r>
          </a:p>
        </p:txBody>
      </p:sp>
      <p:sp>
        <p:nvSpPr>
          <p:cNvPr id="2" name="Footer Placeholder 1"/>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16450032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lvl1pPr>
              <a:defRPr>
                <a:latin typeface="Calibri" pitchFamily="34" charset="0"/>
              </a:defRPr>
            </a:lvl1p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4091496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itchFamily="34" charset="0"/>
              </a:defRPr>
            </a:lvl1pPr>
          </a:lstStyle>
          <a:p>
            <a:r>
              <a:rPr lang="de-DE" dirty="0"/>
              <a:t>Titelmasterformat durch Klicken bearbeiten</a:t>
            </a:r>
          </a:p>
        </p:txBody>
      </p:sp>
      <p:sp>
        <p:nvSpPr>
          <p:cNvPr id="3" name="Inhaltsplatzhalter 2"/>
          <p:cNvSpPr>
            <a:spLocks noGrp="1"/>
          </p:cNvSpPr>
          <p:nvPr>
            <p:ph idx="1"/>
          </p:nvPr>
        </p:nvSpPr>
        <p:spPr/>
        <p:txBody>
          <a:bodyPr/>
          <a:lstStyle>
            <a:lvl1pPr>
              <a:spcBef>
                <a:spcPts val="1200"/>
              </a:spcBef>
              <a:buFont typeface="Wingdings" pitchFamily="2" charset="2"/>
              <a:buChar char="§"/>
              <a:defRPr b="1">
                <a:latin typeface="Calibri" pitchFamily="34" charset="0"/>
              </a:defRPr>
            </a:lvl1pPr>
            <a:lvl2pPr>
              <a:defRPr>
                <a:latin typeface="Calibri" pitchFamily="34" charset="0"/>
              </a:defRPr>
            </a:lvl2pPr>
            <a:lvl3pPr>
              <a:buFont typeface="Wingdings" pitchFamily="2" charset="2"/>
              <a:buChar char="§"/>
              <a:defRPr>
                <a:latin typeface="Calibri" pitchFamily="34" charset="0"/>
              </a:defRPr>
            </a:lvl3pPr>
            <a:lvl4pPr>
              <a:defRPr>
                <a:latin typeface="Calibri" pitchFamily="34" charset="0"/>
              </a:defRPr>
            </a:lvl4pPr>
            <a:lvl5pPr>
              <a:defRPr>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hteck 3"/>
          <p:cNvSpPr/>
          <p:nvPr userDrawn="1"/>
        </p:nvSpPr>
        <p:spPr>
          <a:xfrm>
            <a:off x="571461" y="6357959"/>
            <a:ext cx="7732784" cy="276999"/>
          </a:xfrm>
          <a:prstGeom prst="rect">
            <a:avLst/>
          </a:prstGeom>
        </p:spPr>
        <p:txBody>
          <a:bodyPr wrap="square">
            <a:spAutoFit/>
          </a:bodyPr>
          <a:lstStyle/>
          <a:p>
            <a:r>
              <a:rPr lang="en-US" sz="1200" b="0" dirty="0"/>
              <a:t>© Dietmar</a:t>
            </a:r>
            <a:r>
              <a:rPr lang="en-US" sz="1200" b="0" baseline="0" dirty="0"/>
              <a:t> Jannach, Markus Zanker and Gerhard Friedrich</a:t>
            </a:r>
            <a:endParaRPr lang="de-DE" sz="1200" b="0" dirty="0"/>
          </a:p>
        </p:txBody>
      </p:sp>
    </p:spTree>
    <p:extLst>
      <p:ext uri="{BB962C8B-B14F-4D97-AF65-F5344CB8AC3E}">
        <p14:creationId xmlns:p14="http://schemas.microsoft.com/office/powerpoint/2010/main" val="9105654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109998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A194-C85D-C5EC-B901-146C328270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0669203-5D98-0883-BE9B-CC897FEA26C0}"/>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4" name="Footer Placeholder 3">
            <a:extLst>
              <a:ext uri="{FF2B5EF4-FFF2-40B4-BE49-F238E27FC236}">
                <a16:creationId xmlns:a16="http://schemas.microsoft.com/office/drawing/2014/main" id="{14EF8FDC-A923-8D61-832A-757BBE712D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B5AF54-7614-27E8-E3F5-AA958788C7D7}"/>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13384437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41945185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24722208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4833362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11971973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22990375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5225009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665968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28600"/>
            <a:ext cx="2743200" cy="5897563"/>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09600" y="228600"/>
            <a:ext cx="8026400" cy="5897563"/>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32534555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28600"/>
            <a:ext cx="10972800" cy="1143000"/>
          </a:xfrm>
        </p:spPr>
        <p:txBody>
          <a:bodyPr/>
          <a:lstStyle/>
          <a:p>
            <a:r>
              <a:rPr lang="de-DE"/>
              <a:t>Titelmasterformat durch Klicken bearbeiten</a:t>
            </a:r>
          </a:p>
        </p:txBody>
      </p:sp>
      <p:sp>
        <p:nvSpPr>
          <p:cNvPr id="3" name="Textplatzhalter 2"/>
          <p:cNvSpPr>
            <a:spLocks noGrp="1"/>
          </p:cNvSpPr>
          <p:nvPr>
            <p:ph type="body" sz="half" idx="1"/>
          </p:nvPr>
        </p:nvSpPr>
        <p:spPr>
          <a:xfrm>
            <a:off x="609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1420001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28600"/>
            <a:ext cx="10972800" cy="1143000"/>
          </a:xfrm>
        </p:spPr>
        <p:txBody>
          <a:bodyPr/>
          <a:lstStyle/>
          <a:p>
            <a:r>
              <a:rPr lang="de-DE"/>
              <a:t>Titelmasterformat durch Klicken bearbeiten</a:t>
            </a:r>
          </a:p>
        </p:txBody>
      </p:sp>
      <p:sp>
        <p:nvSpPr>
          <p:cNvPr id="3" name="Textplatzhalter 2"/>
          <p:cNvSpPr>
            <a:spLocks noGrp="1"/>
          </p:cNvSpPr>
          <p:nvPr>
            <p:ph type="body" sz="half" idx="1"/>
          </p:nvPr>
        </p:nvSpPr>
        <p:spPr>
          <a:xfrm>
            <a:off x="609600" y="1600201"/>
            <a:ext cx="5384800" cy="452596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6197600" y="1600200"/>
            <a:ext cx="5384800" cy="2185988"/>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6197600" y="3938589"/>
            <a:ext cx="5384800" cy="218757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Rectangle 7"/>
          <p:cNvSpPr>
            <a:spLocks noGrp="1" noChangeArrowheads="1"/>
          </p:cNvSpPr>
          <p:nvPr>
            <p:ph type="ftr" sz="quarter" idx="10"/>
          </p:nvPr>
        </p:nvSpPr>
        <p:spPr>
          <a:xfrm>
            <a:off x="719666" y="6245225"/>
            <a:ext cx="5952067" cy="476250"/>
          </a:xfrm>
          <a:prstGeom prst="rect">
            <a:avLst/>
          </a:prstGeom>
          <a:ln/>
        </p:spPr>
        <p:txBody>
          <a:bodyPr/>
          <a:lstStyle>
            <a:lvl1pPr>
              <a:defRPr/>
            </a:lvl1pPr>
          </a:lstStyle>
          <a:p>
            <a:pPr>
              <a:defRPr/>
            </a:pPr>
            <a:r>
              <a:rPr lang="de-DE" dirty="0"/>
              <a:t>Markus Zanker, University Klagenfurt, markus.zanker@uni-klu.ac.at</a:t>
            </a:r>
          </a:p>
        </p:txBody>
      </p:sp>
    </p:spTree>
    <p:extLst>
      <p:ext uri="{BB962C8B-B14F-4D97-AF65-F5344CB8AC3E}">
        <p14:creationId xmlns:p14="http://schemas.microsoft.com/office/powerpoint/2010/main" val="238985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CE81B-EC96-E514-F81D-AF36E977D4A1}"/>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3" name="Footer Placeholder 2">
            <a:extLst>
              <a:ext uri="{FF2B5EF4-FFF2-40B4-BE49-F238E27FC236}">
                <a16:creationId xmlns:a16="http://schemas.microsoft.com/office/drawing/2014/main" id="{2C4B3E15-EA04-379B-01A4-DBFCCF6656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73E2E0-9CCE-018D-C6BF-CB1334311E5F}"/>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391573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609600" y="228600"/>
            <a:ext cx="10972800" cy="1143000"/>
          </a:xfrm>
        </p:spPr>
        <p:txBody>
          <a:bodyPr/>
          <a:lstStyle/>
          <a:p>
            <a:r>
              <a:rPr lang="de-DE"/>
              <a:t>Titelmasterformat durch Klicken bearbeiten</a:t>
            </a:r>
          </a:p>
        </p:txBody>
      </p:sp>
      <p:sp>
        <p:nvSpPr>
          <p:cNvPr id="3" name="Tabellenplatzhalter 2"/>
          <p:cNvSpPr>
            <a:spLocks noGrp="1"/>
          </p:cNvSpPr>
          <p:nvPr>
            <p:ph type="tbl" idx="1"/>
          </p:nvPr>
        </p:nvSpPr>
        <p:spPr>
          <a:xfrm>
            <a:off x="609600" y="1600201"/>
            <a:ext cx="10972800" cy="4525963"/>
          </a:xfrm>
        </p:spPr>
        <p:txBody>
          <a:bodyPr/>
          <a:lstStyle/>
          <a:p>
            <a:pPr lvl="0"/>
            <a:endParaRPr lang="de-DE" noProof="0"/>
          </a:p>
        </p:txBody>
      </p:sp>
      <p:sp>
        <p:nvSpPr>
          <p:cNvPr id="4" name="Fußzeilenplatzhalter 3"/>
          <p:cNvSpPr>
            <a:spLocks noGrp="1"/>
          </p:cNvSpPr>
          <p:nvPr>
            <p:ph type="ftr" sz="quarter" idx="10"/>
          </p:nvPr>
        </p:nvSpPr>
        <p:spPr/>
        <p:txBody>
          <a:bodyPr/>
          <a:lstStyle>
            <a:lvl1pPr>
              <a:defRPr/>
            </a:lvl1pPr>
          </a:lstStyle>
          <a:p>
            <a:pPr>
              <a:defRPr/>
            </a:pPr>
            <a:r>
              <a:rPr lang="de-DE"/>
              <a:t>Dr. Markus Zanker, markus.zanker@uni-klu.ac.at</a:t>
            </a:r>
          </a:p>
        </p:txBody>
      </p:sp>
    </p:spTree>
    <p:extLst>
      <p:ext uri="{BB962C8B-B14F-4D97-AF65-F5344CB8AC3E}">
        <p14:creationId xmlns:p14="http://schemas.microsoft.com/office/powerpoint/2010/main" val="12883846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8236-DD62-F71E-3CBA-D46AE46D28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85D58-8792-2CEE-F0B9-9EBAC823D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F9F87C4-05D0-B106-9C29-0CFA7386A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F9A8A3-07F2-256B-AD2D-D9AFF4D440E7}"/>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6" name="Footer Placeholder 5">
            <a:extLst>
              <a:ext uri="{FF2B5EF4-FFF2-40B4-BE49-F238E27FC236}">
                <a16:creationId xmlns:a16="http://schemas.microsoft.com/office/drawing/2014/main" id="{8140D835-AB26-B43D-B7FE-0B018DCFD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1F2C7-B1EA-D086-501A-D344188C8576}"/>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34743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1B70-6F84-0F70-4C58-0984D0220C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B651EC1-2B08-F59C-59F2-6AD534C0D2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62DCC-BD93-4C99-E606-D6699E227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33DA3D-8B5F-240B-F0F7-040A418D92A8}"/>
              </a:ext>
            </a:extLst>
          </p:cNvPr>
          <p:cNvSpPr>
            <a:spLocks noGrp="1"/>
          </p:cNvSpPr>
          <p:nvPr>
            <p:ph type="dt" sz="half" idx="10"/>
          </p:nvPr>
        </p:nvSpPr>
        <p:spPr/>
        <p:txBody>
          <a:bodyPr/>
          <a:lstStyle/>
          <a:p>
            <a:fld id="{CA90355C-7CC8-1347-A063-9E94D45C9A31}" type="datetimeFigureOut">
              <a:rPr lang="en-US" smtClean="0"/>
              <a:t>11/6/23</a:t>
            </a:fld>
            <a:endParaRPr lang="en-US"/>
          </a:p>
        </p:txBody>
      </p:sp>
      <p:sp>
        <p:nvSpPr>
          <p:cNvPr id="6" name="Footer Placeholder 5">
            <a:extLst>
              <a:ext uri="{FF2B5EF4-FFF2-40B4-BE49-F238E27FC236}">
                <a16:creationId xmlns:a16="http://schemas.microsoft.com/office/drawing/2014/main" id="{C345B5B3-DD9C-A584-6486-A1F261B8B0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A20BC-1AEF-B4DC-8CE2-32BFB4005C6B}"/>
              </a:ext>
            </a:extLst>
          </p:cNvPr>
          <p:cNvSpPr>
            <a:spLocks noGrp="1"/>
          </p:cNvSpPr>
          <p:nvPr>
            <p:ph type="sldNum" sz="quarter" idx="12"/>
          </p:nvPr>
        </p:nvSpPr>
        <p:spPr/>
        <p:txBody>
          <a:bodyPr/>
          <a:lstStyle/>
          <a:p>
            <a:fld id="{7CF81018-0F86-9F4D-B874-28CBF199D853}" type="slidenum">
              <a:rPr lang="en-US" smtClean="0"/>
              <a:t>‹#›</a:t>
            </a:fld>
            <a:endParaRPr lang="en-US"/>
          </a:p>
        </p:txBody>
      </p:sp>
    </p:spTree>
    <p:extLst>
      <p:ext uri="{BB962C8B-B14F-4D97-AF65-F5344CB8AC3E}">
        <p14:creationId xmlns:p14="http://schemas.microsoft.com/office/powerpoint/2010/main" val="4292736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6.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05E92-13DC-7AD5-5D90-9E5B5BF83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0D2723E-BD05-E29B-1D52-874B4336F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0B87E0-C14E-C7F0-7F23-7FF1655BE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0355C-7CC8-1347-A063-9E94D45C9A31}" type="datetimeFigureOut">
              <a:rPr lang="en-US" smtClean="0"/>
              <a:t>11/6/23</a:t>
            </a:fld>
            <a:endParaRPr lang="en-US"/>
          </a:p>
        </p:txBody>
      </p:sp>
      <p:sp>
        <p:nvSpPr>
          <p:cNvPr id="5" name="Footer Placeholder 4">
            <a:extLst>
              <a:ext uri="{FF2B5EF4-FFF2-40B4-BE49-F238E27FC236}">
                <a16:creationId xmlns:a16="http://schemas.microsoft.com/office/drawing/2014/main" id="{CBE74A9C-A137-8860-1B7D-30F866EF9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E1F0F-BB30-71C8-4AEA-D19AD92ED7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81018-0F86-9F4D-B874-28CBF199D853}" type="slidenum">
              <a:rPr lang="en-US" smtClean="0"/>
              <a:t>‹#›</a:t>
            </a:fld>
            <a:endParaRPr lang="en-US"/>
          </a:p>
        </p:txBody>
      </p:sp>
    </p:spTree>
    <p:extLst>
      <p:ext uri="{BB962C8B-B14F-4D97-AF65-F5344CB8AC3E}">
        <p14:creationId xmlns:p14="http://schemas.microsoft.com/office/powerpoint/2010/main" val="2648086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286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err="1"/>
              <a:t>This</a:t>
            </a:r>
            <a:r>
              <a:rPr lang="de-DE" dirty="0"/>
              <a:t> </a:t>
            </a:r>
            <a:r>
              <a:rPr lang="de-DE" dirty="0" err="1"/>
              <a:t>section</a:t>
            </a:r>
            <a:r>
              <a:rPr lang="de-DE" dirty="0"/>
              <a:t> </a:t>
            </a:r>
          </a:p>
        </p:txBody>
      </p:sp>
      <p:sp>
        <p:nvSpPr>
          <p:cNvPr id="4100" name="Line 4"/>
          <p:cNvSpPr>
            <a:spLocks noChangeShapeType="1"/>
          </p:cNvSpPr>
          <p:nvPr/>
        </p:nvSpPr>
        <p:spPr bwMode="auto">
          <a:xfrm>
            <a:off x="711200" y="1219200"/>
            <a:ext cx="10668000" cy="0"/>
          </a:xfrm>
          <a:prstGeom prst="line">
            <a:avLst/>
          </a:prstGeom>
          <a:noFill/>
          <a:ln w="9525">
            <a:solidFill>
              <a:srgbClr val="003366"/>
            </a:solidFill>
            <a:round/>
            <a:headEnd/>
            <a:tailEnd/>
          </a:ln>
          <a:effectLst/>
        </p:spPr>
        <p:txBody>
          <a:bodyPr/>
          <a:lstStyle/>
          <a:p>
            <a:pPr>
              <a:defRPr/>
            </a:pPr>
            <a:endParaRPr lang="de-DE" sz="1800" dirty="0"/>
          </a:p>
        </p:txBody>
      </p:sp>
      <p:sp>
        <p:nvSpPr>
          <p:cNvPr id="4101" name="Text Box 5"/>
          <p:cNvSpPr txBox="1">
            <a:spLocks noChangeArrowheads="1"/>
          </p:cNvSpPr>
          <p:nvPr/>
        </p:nvSpPr>
        <p:spPr bwMode="auto">
          <a:xfrm>
            <a:off x="10543117" y="6248401"/>
            <a:ext cx="609462" cy="246221"/>
          </a:xfrm>
          <a:prstGeom prst="rect">
            <a:avLst/>
          </a:prstGeom>
          <a:noFill/>
          <a:ln w="9525">
            <a:noFill/>
            <a:miter lim="800000"/>
            <a:headEnd/>
            <a:tailEnd/>
          </a:ln>
          <a:effectLst/>
        </p:spPr>
        <p:txBody>
          <a:bodyPr wrap="none">
            <a:spAutoFit/>
          </a:bodyPr>
          <a:lstStyle/>
          <a:p>
            <a:pPr>
              <a:defRPr/>
            </a:pPr>
            <a:r>
              <a:rPr lang="de-DE" sz="1000" b="0" dirty="0"/>
              <a:t>- </a:t>
            </a:r>
            <a:fld id="{2E9B48F2-B8AA-4947-B56E-BF420C312FAC}" type="slidenum">
              <a:rPr lang="de-DE" sz="1000" b="0"/>
              <a:pPr>
                <a:defRPr/>
              </a:pPr>
              <a:t>‹#›</a:t>
            </a:fld>
            <a:r>
              <a:rPr lang="de-DE" sz="1000" b="0" dirty="0"/>
              <a:t> -</a:t>
            </a:r>
          </a:p>
        </p:txBody>
      </p:sp>
      <p:sp>
        <p:nvSpPr>
          <p:cNvPr id="4102" name="Line 6"/>
          <p:cNvSpPr>
            <a:spLocks noChangeShapeType="1"/>
          </p:cNvSpPr>
          <p:nvPr/>
        </p:nvSpPr>
        <p:spPr bwMode="auto">
          <a:xfrm>
            <a:off x="812800" y="6096000"/>
            <a:ext cx="10668000" cy="0"/>
          </a:xfrm>
          <a:prstGeom prst="line">
            <a:avLst/>
          </a:prstGeom>
          <a:noFill/>
          <a:ln w="9525">
            <a:solidFill>
              <a:srgbClr val="003366"/>
            </a:solidFill>
            <a:round/>
            <a:headEnd/>
            <a:tailEnd/>
          </a:ln>
          <a:effectLst/>
        </p:spPr>
        <p:txBody>
          <a:bodyPr/>
          <a:lstStyle/>
          <a:p>
            <a:pPr>
              <a:defRPr/>
            </a:pPr>
            <a:endParaRPr lang="de-DE" sz="1800" dirty="0"/>
          </a:p>
        </p:txBody>
      </p:sp>
      <p:sp>
        <p:nvSpPr>
          <p:cNvPr id="8" name="Footer Placeholder 7"/>
          <p:cNvSpPr>
            <a:spLocks noGrp="1" noChangeArrowheads="1"/>
          </p:cNvSpPr>
          <p:nvPr>
            <p:ph type="ftr" sz="quarter" idx="3"/>
          </p:nvPr>
        </p:nvSpPr>
        <p:spPr>
          <a:xfrm>
            <a:off x="719666" y="6245225"/>
            <a:ext cx="5952067" cy="476250"/>
          </a:xfrm>
          <a:prstGeom prst="rect">
            <a:avLst/>
          </a:prstGeom>
          <a:ln/>
        </p:spPr>
        <p:txBody>
          <a:bodyPr/>
          <a:lstStyle>
            <a:lvl1pPr>
              <a:defRPr sz="1000" b="0">
                <a:latin typeface="Calibri" pitchFamily="34" charset="0"/>
              </a:defRPr>
            </a:lvl1pPr>
          </a:lstStyle>
          <a:p>
            <a:pPr>
              <a:defRPr/>
            </a:pPr>
            <a:r>
              <a:rPr lang="en-US" dirty="0"/>
              <a:t>Tutorial: Introduction to Recommender Systems, ACM SAC 2010</a:t>
            </a:r>
          </a:p>
        </p:txBody>
      </p:sp>
    </p:spTree>
    <p:extLst>
      <p:ext uri="{BB962C8B-B14F-4D97-AF65-F5344CB8AC3E}">
        <p14:creationId xmlns:p14="http://schemas.microsoft.com/office/powerpoint/2010/main" val="1977956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Verdana" pitchFamily="34" charset="0"/>
        </a:defRPr>
      </a:lvl2pPr>
      <a:lvl3pPr algn="l" rtl="0" eaLnBrk="0" fontAlgn="base" hangingPunct="0">
        <a:spcBef>
          <a:spcPct val="0"/>
        </a:spcBef>
        <a:spcAft>
          <a:spcPct val="0"/>
        </a:spcAft>
        <a:defRPr sz="2400" b="1">
          <a:solidFill>
            <a:srgbClr val="003366"/>
          </a:solidFill>
          <a:latin typeface="Verdana" pitchFamily="34" charset="0"/>
        </a:defRPr>
      </a:lvl3pPr>
      <a:lvl4pPr algn="l" rtl="0" eaLnBrk="0" fontAlgn="base" hangingPunct="0">
        <a:spcBef>
          <a:spcPct val="0"/>
        </a:spcBef>
        <a:spcAft>
          <a:spcPct val="0"/>
        </a:spcAft>
        <a:defRPr sz="2400" b="1">
          <a:solidFill>
            <a:srgbClr val="003366"/>
          </a:solidFill>
          <a:latin typeface="Verdana" pitchFamily="34" charset="0"/>
        </a:defRPr>
      </a:lvl4pPr>
      <a:lvl5pPr algn="l" rtl="0" eaLnBrk="0" fontAlgn="base" hangingPunct="0">
        <a:spcBef>
          <a:spcPct val="0"/>
        </a:spcBef>
        <a:spcAft>
          <a:spcPct val="0"/>
        </a:spcAft>
        <a:defRPr sz="2400" b="1">
          <a:solidFill>
            <a:srgbClr val="003366"/>
          </a:solidFill>
          <a:latin typeface="Verdana" pitchFamily="34" charset="0"/>
        </a:defRPr>
      </a:lvl5pPr>
      <a:lvl6pPr marL="457200" algn="l" rtl="0" fontAlgn="base">
        <a:spcBef>
          <a:spcPct val="0"/>
        </a:spcBef>
        <a:spcAft>
          <a:spcPct val="0"/>
        </a:spcAft>
        <a:defRPr sz="2400" b="1">
          <a:solidFill>
            <a:srgbClr val="003366"/>
          </a:solidFill>
          <a:latin typeface="Verdana" pitchFamily="34" charset="0"/>
        </a:defRPr>
      </a:lvl6pPr>
      <a:lvl7pPr marL="914400" algn="l" rtl="0" fontAlgn="base">
        <a:spcBef>
          <a:spcPct val="0"/>
        </a:spcBef>
        <a:spcAft>
          <a:spcPct val="0"/>
        </a:spcAft>
        <a:defRPr sz="2400" b="1">
          <a:solidFill>
            <a:srgbClr val="003366"/>
          </a:solidFill>
          <a:latin typeface="Verdana" pitchFamily="34" charset="0"/>
        </a:defRPr>
      </a:lvl7pPr>
      <a:lvl8pPr marL="1371600" algn="l" rtl="0" fontAlgn="base">
        <a:spcBef>
          <a:spcPct val="0"/>
        </a:spcBef>
        <a:spcAft>
          <a:spcPct val="0"/>
        </a:spcAft>
        <a:defRPr sz="2400" b="1">
          <a:solidFill>
            <a:srgbClr val="003366"/>
          </a:solidFill>
          <a:latin typeface="Verdana" pitchFamily="34" charset="0"/>
        </a:defRPr>
      </a:lvl8pPr>
      <a:lvl9pPr marL="1828800" algn="l" rtl="0" fontAlgn="base">
        <a:spcBef>
          <a:spcPct val="0"/>
        </a:spcBef>
        <a:spcAft>
          <a:spcPct val="0"/>
        </a:spcAft>
        <a:defRPr sz="2400" b="1">
          <a:solidFill>
            <a:srgbClr val="003366"/>
          </a:solidFill>
          <a:latin typeface="Verdana" pitchFamily="34" charset="0"/>
        </a:defRPr>
      </a:lvl9pPr>
    </p:titleStyle>
    <p:bodyStyle>
      <a:lvl1pPr marL="342900" indent="-342900" algn="l" rtl="0" eaLnBrk="0" fontAlgn="base" hangingPunct="0">
        <a:spcBef>
          <a:spcPts val="1200"/>
        </a:spcBef>
        <a:spcAft>
          <a:spcPct val="0"/>
        </a:spcAft>
        <a:buChar char="•"/>
        <a:defRPr sz="2000">
          <a:solidFill>
            <a:srgbClr val="003366"/>
          </a:solidFill>
          <a:latin typeface="+mn-lt"/>
          <a:ea typeface="+mn-ea"/>
          <a:cs typeface="+mn-cs"/>
        </a:defRPr>
      </a:lvl1pPr>
      <a:lvl2pPr marL="742950" indent="-285750" algn="l" rtl="0" eaLnBrk="0" fontAlgn="base" hangingPunct="0">
        <a:spcBef>
          <a:spcPct val="20000"/>
        </a:spcBef>
        <a:spcAft>
          <a:spcPct val="0"/>
        </a:spcAft>
        <a:buChar char="–"/>
        <a:defRPr>
          <a:solidFill>
            <a:srgbClr val="003366"/>
          </a:solidFill>
          <a:latin typeface="+mn-lt"/>
        </a:defRPr>
      </a:lvl2pPr>
      <a:lvl3pPr marL="1143000" indent="-228600" algn="l" rtl="0" eaLnBrk="0" fontAlgn="base" hangingPunct="0">
        <a:spcBef>
          <a:spcPct val="20000"/>
        </a:spcBef>
        <a:spcAft>
          <a:spcPct val="0"/>
        </a:spcAft>
        <a:buChar char="•"/>
        <a:defRPr sz="1700">
          <a:solidFill>
            <a:srgbClr val="003366"/>
          </a:solidFill>
          <a:latin typeface="+mn-lt"/>
        </a:defRPr>
      </a:lvl3pPr>
      <a:lvl4pPr marL="16002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4pPr>
      <a:lvl5pPr marL="20574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5pPr>
      <a:lvl6pPr marL="25146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6pPr>
      <a:lvl7pPr marL="29718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7pPr>
      <a:lvl8pPr marL="34290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8pPr>
      <a:lvl9pPr marL="38862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6B39DA-BD94-4BD0-8E2B-0A853969E845}" type="datetimeFigureOut">
              <a:rPr lang="he-IL" smtClean="0"/>
              <a:pPr/>
              <a:t>כ"ב.חשון.תשפ"ד</a:t>
            </a:fld>
            <a:endParaRPr lang="he-IL"/>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8AE3FF1-738D-452D-A173-2302C356E271}" type="slidenum">
              <a:rPr lang="he-IL" smtClean="0"/>
              <a:pPr/>
              <a:t>‹#›</a:t>
            </a:fld>
            <a:endParaRPr lang="he-IL"/>
          </a:p>
        </p:txBody>
      </p:sp>
    </p:spTree>
    <p:extLst>
      <p:ext uri="{BB962C8B-B14F-4D97-AF65-F5344CB8AC3E}">
        <p14:creationId xmlns:p14="http://schemas.microsoft.com/office/powerpoint/2010/main" val="36359464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6AC9299-8742-C69E-C388-6B810772C4DD}"/>
              </a:ext>
            </a:extLst>
          </p:cNvPr>
          <p:cNvSpPr>
            <a:spLocks noGrp="1" noChangeArrowheads="1"/>
          </p:cNvSpPr>
          <p:nvPr>
            <p:ph type="title"/>
          </p:nvPr>
        </p:nvSpPr>
        <p:spPr bwMode="auto">
          <a:xfrm>
            <a:off x="914400" y="228600"/>
            <a:ext cx="10363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Rectangle 3">
            <a:extLst>
              <a:ext uri="{FF2B5EF4-FFF2-40B4-BE49-F238E27FC236}">
                <a16:creationId xmlns:a16="http://schemas.microsoft.com/office/drawing/2014/main" id="{B138BE86-8486-94E2-50FA-0E704A170E38}"/>
              </a:ext>
            </a:extLst>
          </p:cNvPr>
          <p:cNvSpPr>
            <a:spLocks noGrp="1" noChangeArrowheads="1"/>
          </p:cNvSpPr>
          <p:nvPr>
            <p:ph type="body" idx="1"/>
          </p:nvPr>
        </p:nvSpPr>
        <p:spPr bwMode="auto">
          <a:xfrm>
            <a:off x="914400" y="1371600"/>
            <a:ext cx="103632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level Second </a:t>
            </a:r>
          </a:p>
          <a:p>
            <a:pPr lvl="2"/>
            <a:r>
              <a:rPr lang="en-US" altLang="en-US"/>
              <a:t>Third level</a:t>
            </a:r>
          </a:p>
          <a:p>
            <a:pPr lvl="3"/>
            <a:r>
              <a:rPr lang="en-US" altLang="en-US"/>
              <a:t>Fourth level</a:t>
            </a:r>
          </a:p>
          <a:p>
            <a:pPr lvl="4"/>
            <a:r>
              <a:rPr lang="en-US" altLang="en-US"/>
              <a:t>Fifth level</a:t>
            </a:r>
          </a:p>
        </p:txBody>
      </p:sp>
      <p:sp>
        <p:nvSpPr>
          <p:cNvPr id="65540" name="Rectangle 4">
            <a:extLst>
              <a:ext uri="{FF2B5EF4-FFF2-40B4-BE49-F238E27FC236}">
                <a16:creationId xmlns:a16="http://schemas.microsoft.com/office/drawing/2014/main" id="{8BF7F1CA-1A4A-0356-0704-BB41DC293C90}"/>
              </a:ext>
            </a:extLst>
          </p:cNvPr>
          <p:cNvSpPr>
            <a:spLocks noGrp="1" noChangeArrowheads="1"/>
          </p:cNvSpPr>
          <p:nvPr>
            <p:ph type="dt" sz="half" idx="2"/>
          </p:nvPr>
        </p:nvSpPr>
        <p:spPr bwMode="auto">
          <a:xfrm>
            <a:off x="304800" y="64008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FF9933"/>
                </a:solidFill>
              </a:defRPr>
            </a:lvl1pPr>
          </a:lstStyle>
          <a:p>
            <a:pPr>
              <a:defRPr/>
            </a:pPr>
            <a:endParaRPr lang="en-US"/>
          </a:p>
        </p:txBody>
      </p:sp>
      <p:sp>
        <p:nvSpPr>
          <p:cNvPr id="65541" name="Line 5">
            <a:extLst>
              <a:ext uri="{FF2B5EF4-FFF2-40B4-BE49-F238E27FC236}">
                <a16:creationId xmlns:a16="http://schemas.microsoft.com/office/drawing/2014/main" id="{F1142CFB-FEF9-2E5F-FB98-A2EF84C60D26}"/>
              </a:ext>
            </a:extLst>
          </p:cNvPr>
          <p:cNvSpPr>
            <a:spLocks noChangeShapeType="1"/>
          </p:cNvSpPr>
          <p:nvPr/>
        </p:nvSpPr>
        <p:spPr bwMode="auto">
          <a:xfrm>
            <a:off x="711200" y="1295400"/>
            <a:ext cx="10769600" cy="0"/>
          </a:xfrm>
          <a:prstGeom prst="line">
            <a:avLst/>
          </a:prstGeom>
          <a:noFill/>
          <a:ln w="76200">
            <a:solidFill>
              <a:srgbClr val="FF5050"/>
            </a:solidFill>
            <a:round/>
            <a:headEnd/>
            <a:tailEnd/>
          </a:ln>
          <a:effectLst/>
        </p:spPr>
        <p:txBody>
          <a:bodyPr/>
          <a:lstStyle/>
          <a:p>
            <a:pPr>
              <a:defRPr/>
            </a:pPr>
            <a:endParaRPr lang="en-US" sz="1800"/>
          </a:p>
        </p:txBody>
      </p:sp>
      <p:sp>
        <p:nvSpPr>
          <p:cNvPr id="65542" name="Rectangle 6">
            <a:extLst>
              <a:ext uri="{FF2B5EF4-FFF2-40B4-BE49-F238E27FC236}">
                <a16:creationId xmlns:a16="http://schemas.microsoft.com/office/drawing/2014/main" id="{D23BFA6B-AD10-623A-C059-E0340C25D56F}"/>
              </a:ext>
            </a:extLst>
          </p:cNvPr>
          <p:cNvSpPr>
            <a:spLocks noGrp="1" noChangeArrowheads="1"/>
          </p:cNvSpPr>
          <p:nvPr>
            <p:ph type="sldNum" sz="quarter" idx="4"/>
          </p:nvPr>
        </p:nvSpPr>
        <p:spPr bwMode="auto">
          <a:xfrm>
            <a:off x="9245600" y="64008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pitchFamily="2" charset="0"/>
              </a:defRPr>
            </a:lvl1pPr>
          </a:lstStyle>
          <a:p>
            <a:fld id="{59E4FB31-4261-2246-87D1-C4D2D8CB7F03}" type="slidenum">
              <a:rPr lang="en-US" altLang="en-US"/>
              <a:pPr/>
              <a:t>‹#›</a:t>
            </a:fld>
            <a:endParaRPr lang="en-US" altLang="en-US"/>
          </a:p>
        </p:txBody>
      </p:sp>
      <p:sp>
        <p:nvSpPr>
          <p:cNvPr id="65543" name="Rectangle 7">
            <a:extLst>
              <a:ext uri="{FF2B5EF4-FFF2-40B4-BE49-F238E27FC236}">
                <a16:creationId xmlns:a16="http://schemas.microsoft.com/office/drawing/2014/main" id="{3ADD5280-815A-228D-DEB1-D80F607AE753}"/>
              </a:ext>
            </a:extLst>
          </p:cNvPr>
          <p:cNvSpPr>
            <a:spLocks noGrp="1" noChangeArrowheads="1"/>
          </p:cNvSpPr>
          <p:nvPr>
            <p:ph type="ftr" sz="quarter" idx="3"/>
          </p:nvPr>
        </p:nvSpPr>
        <p:spPr bwMode="auto">
          <a:xfrm>
            <a:off x="4165600" y="64008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
                <a:srgbClr val="FF0000"/>
              </a:buClr>
              <a:buFontTx/>
              <a:buChar char="•"/>
              <a:defRPr sz="1400">
                <a:solidFill>
                  <a:srgbClr val="CC6600"/>
                </a:solidFill>
              </a:defRPr>
            </a:lvl1pPr>
          </a:lstStyle>
          <a:p>
            <a:pPr>
              <a:defRPr/>
            </a:pPr>
            <a:endParaRPr lang="en-US"/>
          </a:p>
        </p:txBody>
      </p:sp>
    </p:spTree>
    <p:extLst>
      <p:ext uri="{BB962C8B-B14F-4D97-AF65-F5344CB8AC3E}">
        <p14:creationId xmlns:p14="http://schemas.microsoft.com/office/powerpoint/2010/main" val="1445683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defRPr>
      </a:lvl2pPr>
      <a:lvl3pPr algn="ctr" rtl="0" eaLnBrk="0" fontAlgn="base" hangingPunct="0">
        <a:spcBef>
          <a:spcPct val="0"/>
        </a:spcBef>
        <a:spcAft>
          <a:spcPct val="0"/>
        </a:spcAft>
        <a:defRPr sz="3600">
          <a:solidFill>
            <a:schemeClr val="tx2"/>
          </a:solidFill>
          <a:latin typeface="Times New Roman" pitchFamily="18" charset="0"/>
        </a:defRPr>
      </a:lvl3pPr>
      <a:lvl4pPr algn="ctr" rtl="0" eaLnBrk="0" fontAlgn="base" hangingPunct="0">
        <a:spcBef>
          <a:spcPct val="0"/>
        </a:spcBef>
        <a:spcAft>
          <a:spcPct val="0"/>
        </a:spcAft>
        <a:defRPr sz="3600">
          <a:solidFill>
            <a:schemeClr val="tx2"/>
          </a:solidFill>
          <a:latin typeface="Times New Roman" pitchFamily="18" charset="0"/>
        </a:defRPr>
      </a:lvl4pPr>
      <a:lvl5pPr algn="ctr" rtl="0" eaLnBrk="0" fontAlgn="base" hangingPunct="0">
        <a:spcBef>
          <a:spcPct val="0"/>
        </a:spcBef>
        <a:spcAft>
          <a:spcPct val="0"/>
        </a:spcAft>
        <a:defRPr sz="3600">
          <a:solidFill>
            <a:schemeClr val="tx2"/>
          </a:solidFill>
          <a:latin typeface="Times New Roman" pitchFamily="18" charset="0"/>
        </a:defRPr>
      </a:lvl5pPr>
      <a:lvl6pPr marL="457200" algn="ctr" rtl="0" fontAlgn="base">
        <a:spcBef>
          <a:spcPct val="0"/>
        </a:spcBef>
        <a:spcAft>
          <a:spcPct val="0"/>
        </a:spcAft>
        <a:defRPr sz="3600">
          <a:solidFill>
            <a:schemeClr val="tx2"/>
          </a:solidFill>
          <a:latin typeface="Times New Roman" pitchFamily="18" charset="0"/>
        </a:defRPr>
      </a:lvl6pPr>
      <a:lvl7pPr marL="914400" algn="ctr" rtl="0" fontAlgn="base">
        <a:spcBef>
          <a:spcPct val="0"/>
        </a:spcBef>
        <a:spcAft>
          <a:spcPct val="0"/>
        </a:spcAft>
        <a:defRPr sz="3600">
          <a:solidFill>
            <a:schemeClr val="tx2"/>
          </a:solidFill>
          <a:latin typeface="Times New Roman" pitchFamily="18" charset="0"/>
        </a:defRPr>
      </a:lvl7pPr>
      <a:lvl8pPr marL="1371600" algn="ctr" rtl="0" fontAlgn="base">
        <a:spcBef>
          <a:spcPct val="0"/>
        </a:spcBef>
        <a:spcAft>
          <a:spcPct val="0"/>
        </a:spcAft>
        <a:defRPr sz="3600">
          <a:solidFill>
            <a:schemeClr val="tx2"/>
          </a:solidFill>
          <a:latin typeface="Times New Roman" pitchFamily="18" charset="0"/>
        </a:defRPr>
      </a:lvl8pPr>
      <a:lvl9pPr marL="1828800" algn="ctr" rtl="0" fontAlgn="base">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FF0000"/>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CC00"/>
        </a:buClr>
        <a:buChar char="–"/>
        <a:defRPr sz="2800">
          <a:solidFill>
            <a:srgbClr val="333399"/>
          </a:solidFill>
          <a:latin typeface="+mn-lt"/>
        </a:defRPr>
      </a:lvl2pPr>
      <a:lvl3pPr marL="1143000" indent="-228600" algn="l" rtl="0" eaLnBrk="0" fontAlgn="base" hangingPunct="0">
        <a:spcBef>
          <a:spcPct val="20000"/>
        </a:spcBef>
        <a:spcAft>
          <a:spcPct val="0"/>
        </a:spcAft>
        <a:buClr>
          <a:srgbClr val="3333CC"/>
        </a:buClr>
        <a:buChar char="•"/>
        <a:defRPr sz="2400">
          <a:solidFill>
            <a:srgbClr val="006600"/>
          </a:solidFill>
          <a:latin typeface="+mn-lt"/>
        </a:defRPr>
      </a:lvl3pPr>
      <a:lvl4pPr marL="1600200" indent="-228600" algn="l" rtl="0" eaLnBrk="0" fontAlgn="base" hangingPunct="0">
        <a:spcBef>
          <a:spcPct val="20000"/>
        </a:spcBef>
        <a:spcAft>
          <a:spcPct val="0"/>
        </a:spcAft>
        <a:buClr>
          <a:srgbClr val="3333CC"/>
        </a:buClr>
        <a:buChar char="–"/>
        <a:defRPr sz="2000">
          <a:solidFill>
            <a:schemeClr val="tx1"/>
          </a:solidFill>
          <a:latin typeface="+mn-lt"/>
        </a:defRPr>
      </a:lvl4pPr>
      <a:lvl5pPr marL="2057400" indent="-228600" algn="l" rtl="0" eaLnBrk="0" fontAlgn="base" hangingPunct="0">
        <a:spcBef>
          <a:spcPct val="20000"/>
        </a:spcBef>
        <a:spcAft>
          <a:spcPct val="0"/>
        </a:spcAft>
        <a:buClr>
          <a:srgbClr val="3333CC"/>
        </a:buClr>
        <a:buChar char="»"/>
        <a:defRPr sz="2000">
          <a:solidFill>
            <a:srgbClr val="0000CC"/>
          </a:solidFill>
          <a:latin typeface="+mn-lt"/>
        </a:defRPr>
      </a:lvl5pPr>
      <a:lvl6pPr marL="2514600" indent="-228600" algn="l" rtl="0" fontAlgn="base">
        <a:spcBef>
          <a:spcPct val="20000"/>
        </a:spcBef>
        <a:spcAft>
          <a:spcPct val="0"/>
        </a:spcAft>
        <a:buClr>
          <a:srgbClr val="3333CC"/>
        </a:buClr>
        <a:buChar char="»"/>
        <a:defRPr sz="2000">
          <a:solidFill>
            <a:srgbClr val="0000CC"/>
          </a:solidFill>
          <a:latin typeface="+mn-lt"/>
        </a:defRPr>
      </a:lvl6pPr>
      <a:lvl7pPr marL="2971800" indent="-228600" algn="l" rtl="0" fontAlgn="base">
        <a:spcBef>
          <a:spcPct val="20000"/>
        </a:spcBef>
        <a:spcAft>
          <a:spcPct val="0"/>
        </a:spcAft>
        <a:buClr>
          <a:srgbClr val="3333CC"/>
        </a:buClr>
        <a:buChar char="»"/>
        <a:defRPr sz="2000">
          <a:solidFill>
            <a:srgbClr val="0000CC"/>
          </a:solidFill>
          <a:latin typeface="+mn-lt"/>
        </a:defRPr>
      </a:lvl7pPr>
      <a:lvl8pPr marL="3429000" indent="-228600" algn="l" rtl="0" fontAlgn="base">
        <a:spcBef>
          <a:spcPct val="20000"/>
        </a:spcBef>
        <a:spcAft>
          <a:spcPct val="0"/>
        </a:spcAft>
        <a:buClr>
          <a:srgbClr val="3333CC"/>
        </a:buClr>
        <a:buChar char="»"/>
        <a:defRPr sz="2000">
          <a:solidFill>
            <a:srgbClr val="0000CC"/>
          </a:solidFill>
          <a:latin typeface="+mn-lt"/>
        </a:defRPr>
      </a:lvl8pPr>
      <a:lvl9pPr marL="3886200" indent="-228600" algn="l" rtl="0" fontAlgn="base">
        <a:spcBef>
          <a:spcPct val="20000"/>
        </a:spcBef>
        <a:spcAft>
          <a:spcPct val="0"/>
        </a:spcAft>
        <a:buClr>
          <a:srgbClr val="3333CC"/>
        </a:buClr>
        <a:buChar char="»"/>
        <a:defRPr sz="2000">
          <a:solidFill>
            <a:srgbClr val="0000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872A9-5411-EC46-91F5-8E9C449D4FCD}" type="slidenum">
              <a:rPr lang="en-US" smtClean="0"/>
              <a:pPr/>
              <a:t>‹#›</a:t>
            </a:fld>
            <a:endParaRPr lang="en-US"/>
          </a:p>
        </p:txBody>
      </p:sp>
    </p:spTree>
    <p:extLst>
      <p:ext uri="{BB962C8B-B14F-4D97-AF65-F5344CB8AC3E}">
        <p14:creationId xmlns:p14="http://schemas.microsoft.com/office/powerpoint/2010/main" val="113783239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286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err="1"/>
              <a:t>This</a:t>
            </a:r>
            <a:r>
              <a:rPr lang="de-DE" dirty="0"/>
              <a:t> </a:t>
            </a:r>
            <a:r>
              <a:rPr lang="de-DE" dirty="0" err="1"/>
              <a:t>section</a:t>
            </a:r>
            <a:r>
              <a:rPr lang="de-DE" dirty="0"/>
              <a:t> </a:t>
            </a:r>
          </a:p>
        </p:txBody>
      </p:sp>
      <p:sp>
        <p:nvSpPr>
          <p:cNvPr id="4100" name="Line 4"/>
          <p:cNvSpPr>
            <a:spLocks noChangeShapeType="1"/>
          </p:cNvSpPr>
          <p:nvPr/>
        </p:nvSpPr>
        <p:spPr bwMode="auto">
          <a:xfrm>
            <a:off x="711200" y="1219200"/>
            <a:ext cx="10668000" cy="0"/>
          </a:xfrm>
          <a:prstGeom prst="line">
            <a:avLst/>
          </a:prstGeom>
          <a:noFill/>
          <a:ln w="9525">
            <a:solidFill>
              <a:srgbClr val="003366"/>
            </a:solidFill>
            <a:round/>
            <a:headEnd/>
            <a:tailEnd/>
          </a:ln>
          <a:effectLst/>
        </p:spPr>
        <p:txBody>
          <a:bodyPr/>
          <a:lstStyle/>
          <a:p>
            <a:pPr>
              <a:defRPr/>
            </a:pPr>
            <a:endParaRPr lang="de-DE" sz="1800" dirty="0"/>
          </a:p>
        </p:txBody>
      </p:sp>
      <p:sp>
        <p:nvSpPr>
          <p:cNvPr id="4101" name="Text Box 5"/>
          <p:cNvSpPr txBox="1">
            <a:spLocks noChangeArrowheads="1"/>
          </p:cNvSpPr>
          <p:nvPr/>
        </p:nvSpPr>
        <p:spPr bwMode="auto">
          <a:xfrm>
            <a:off x="10543117" y="6248401"/>
            <a:ext cx="609462" cy="246221"/>
          </a:xfrm>
          <a:prstGeom prst="rect">
            <a:avLst/>
          </a:prstGeom>
          <a:noFill/>
          <a:ln w="9525">
            <a:noFill/>
            <a:miter lim="800000"/>
            <a:headEnd/>
            <a:tailEnd/>
          </a:ln>
          <a:effectLst/>
        </p:spPr>
        <p:txBody>
          <a:bodyPr wrap="none">
            <a:spAutoFit/>
          </a:bodyPr>
          <a:lstStyle/>
          <a:p>
            <a:pPr>
              <a:defRPr/>
            </a:pPr>
            <a:r>
              <a:rPr lang="de-DE" sz="1000" b="0" dirty="0"/>
              <a:t>- </a:t>
            </a:r>
            <a:fld id="{2E9B48F2-B8AA-4947-B56E-BF420C312FAC}" type="slidenum">
              <a:rPr lang="de-DE" sz="1000" b="0"/>
              <a:pPr>
                <a:defRPr/>
              </a:pPr>
              <a:t>‹#›</a:t>
            </a:fld>
            <a:r>
              <a:rPr lang="de-DE" sz="1000" b="0" dirty="0"/>
              <a:t> -</a:t>
            </a:r>
          </a:p>
        </p:txBody>
      </p:sp>
      <p:sp>
        <p:nvSpPr>
          <p:cNvPr id="4102" name="Line 6"/>
          <p:cNvSpPr>
            <a:spLocks noChangeShapeType="1"/>
          </p:cNvSpPr>
          <p:nvPr/>
        </p:nvSpPr>
        <p:spPr bwMode="auto">
          <a:xfrm>
            <a:off x="812800" y="6096000"/>
            <a:ext cx="10668000" cy="0"/>
          </a:xfrm>
          <a:prstGeom prst="line">
            <a:avLst/>
          </a:prstGeom>
          <a:noFill/>
          <a:ln w="9525">
            <a:solidFill>
              <a:srgbClr val="003366"/>
            </a:solidFill>
            <a:round/>
            <a:headEnd/>
            <a:tailEnd/>
          </a:ln>
          <a:effectLst/>
        </p:spPr>
        <p:txBody>
          <a:bodyPr/>
          <a:lstStyle/>
          <a:p>
            <a:pPr>
              <a:defRPr/>
            </a:pPr>
            <a:endParaRPr lang="de-DE" sz="1800" dirty="0"/>
          </a:p>
        </p:txBody>
      </p:sp>
      <p:sp>
        <p:nvSpPr>
          <p:cNvPr id="8" name="Footer Placeholder 7"/>
          <p:cNvSpPr>
            <a:spLocks noGrp="1" noChangeArrowheads="1"/>
          </p:cNvSpPr>
          <p:nvPr>
            <p:ph type="ftr" sz="quarter" idx="3"/>
          </p:nvPr>
        </p:nvSpPr>
        <p:spPr>
          <a:xfrm>
            <a:off x="719666" y="6245225"/>
            <a:ext cx="5952067" cy="476250"/>
          </a:xfrm>
          <a:prstGeom prst="rect">
            <a:avLst/>
          </a:prstGeom>
          <a:ln/>
        </p:spPr>
        <p:txBody>
          <a:bodyPr/>
          <a:lstStyle>
            <a:lvl1pPr>
              <a:defRPr sz="1000" b="0">
                <a:latin typeface="Calibri" pitchFamily="34" charset="0"/>
              </a:defRPr>
            </a:lvl1pPr>
          </a:lstStyle>
          <a:p>
            <a:pPr>
              <a:defRPr/>
            </a:pPr>
            <a:r>
              <a:rPr lang="en-US" dirty="0"/>
              <a:t>Tutorial: Introduction to Recommender Systems, ACM SAC 2010</a:t>
            </a:r>
          </a:p>
        </p:txBody>
      </p:sp>
    </p:spTree>
    <p:extLst>
      <p:ext uri="{BB962C8B-B14F-4D97-AF65-F5344CB8AC3E}">
        <p14:creationId xmlns:p14="http://schemas.microsoft.com/office/powerpoint/2010/main" val="27725150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hf sldNum="0" hdr="0" dt="0"/>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Verdana" pitchFamily="34" charset="0"/>
        </a:defRPr>
      </a:lvl2pPr>
      <a:lvl3pPr algn="l" rtl="0" eaLnBrk="0" fontAlgn="base" hangingPunct="0">
        <a:spcBef>
          <a:spcPct val="0"/>
        </a:spcBef>
        <a:spcAft>
          <a:spcPct val="0"/>
        </a:spcAft>
        <a:defRPr sz="2400" b="1">
          <a:solidFill>
            <a:srgbClr val="003366"/>
          </a:solidFill>
          <a:latin typeface="Verdana" pitchFamily="34" charset="0"/>
        </a:defRPr>
      </a:lvl3pPr>
      <a:lvl4pPr algn="l" rtl="0" eaLnBrk="0" fontAlgn="base" hangingPunct="0">
        <a:spcBef>
          <a:spcPct val="0"/>
        </a:spcBef>
        <a:spcAft>
          <a:spcPct val="0"/>
        </a:spcAft>
        <a:defRPr sz="2400" b="1">
          <a:solidFill>
            <a:srgbClr val="003366"/>
          </a:solidFill>
          <a:latin typeface="Verdana" pitchFamily="34" charset="0"/>
        </a:defRPr>
      </a:lvl4pPr>
      <a:lvl5pPr algn="l" rtl="0" eaLnBrk="0" fontAlgn="base" hangingPunct="0">
        <a:spcBef>
          <a:spcPct val="0"/>
        </a:spcBef>
        <a:spcAft>
          <a:spcPct val="0"/>
        </a:spcAft>
        <a:defRPr sz="2400" b="1">
          <a:solidFill>
            <a:srgbClr val="003366"/>
          </a:solidFill>
          <a:latin typeface="Verdana" pitchFamily="34" charset="0"/>
        </a:defRPr>
      </a:lvl5pPr>
      <a:lvl6pPr marL="457200" algn="l" rtl="0" fontAlgn="base">
        <a:spcBef>
          <a:spcPct val="0"/>
        </a:spcBef>
        <a:spcAft>
          <a:spcPct val="0"/>
        </a:spcAft>
        <a:defRPr sz="2400" b="1">
          <a:solidFill>
            <a:srgbClr val="003366"/>
          </a:solidFill>
          <a:latin typeface="Verdana" pitchFamily="34" charset="0"/>
        </a:defRPr>
      </a:lvl6pPr>
      <a:lvl7pPr marL="914400" algn="l" rtl="0" fontAlgn="base">
        <a:spcBef>
          <a:spcPct val="0"/>
        </a:spcBef>
        <a:spcAft>
          <a:spcPct val="0"/>
        </a:spcAft>
        <a:defRPr sz="2400" b="1">
          <a:solidFill>
            <a:srgbClr val="003366"/>
          </a:solidFill>
          <a:latin typeface="Verdana" pitchFamily="34" charset="0"/>
        </a:defRPr>
      </a:lvl7pPr>
      <a:lvl8pPr marL="1371600" algn="l" rtl="0" fontAlgn="base">
        <a:spcBef>
          <a:spcPct val="0"/>
        </a:spcBef>
        <a:spcAft>
          <a:spcPct val="0"/>
        </a:spcAft>
        <a:defRPr sz="2400" b="1">
          <a:solidFill>
            <a:srgbClr val="003366"/>
          </a:solidFill>
          <a:latin typeface="Verdana" pitchFamily="34" charset="0"/>
        </a:defRPr>
      </a:lvl8pPr>
      <a:lvl9pPr marL="1828800" algn="l" rtl="0" fontAlgn="base">
        <a:spcBef>
          <a:spcPct val="0"/>
        </a:spcBef>
        <a:spcAft>
          <a:spcPct val="0"/>
        </a:spcAft>
        <a:defRPr sz="2400" b="1">
          <a:solidFill>
            <a:srgbClr val="003366"/>
          </a:solidFill>
          <a:latin typeface="Verdana" pitchFamily="34" charset="0"/>
        </a:defRPr>
      </a:lvl9pPr>
    </p:titleStyle>
    <p:bodyStyle>
      <a:lvl1pPr marL="342900" indent="-342900" algn="l" rtl="0" eaLnBrk="0" fontAlgn="base" hangingPunct="0">
        <a:spcBef>
          <a:spcPts val="1200"/>
        </a:spcBef>
        <a:spcAft>
          <a:spcPct val="0"/>
        </a:spcAft>
        <a:buChar char="•"/>
        <a:defRPr sz="2000">
          <a:solidFill>
            <a:srgbClr val="003366"/>
          </a:solidFill>
          <a:latin typeface="+mn-lt"/>
          <a:ea typeface="+mn-ea"/>
          <a:cs typeface="+mn-cs"/>
        </a:defRPr>
      </a:lvl1pPr>
      <a:lvl2pPr marL="742950" indent="-285750" algn="l" rtl="0" eaLnBrk="0" fontAlgn="base" hangingPunct="0">
        <a:spcBef>
          <a:spcPct val="20000"/>
        </a:spcBef>
        <a:spcAft>
          <a:spcPct val="0"/>
        </a:spcAft>
        <a:buChar char="–"/>
        <a:defRPr>
          <a:solidFill>
            <a:srgbClr val="003366"/>
          </a:solidFill>
          <a:latin typeface="+mn-lt"/>
        </a:defRPr>
      </a:lvl2pPr>
      <a:lvl3pPr marL="1143000" indent="-228600" algn="l" rtl="0" eaLnBrk="0" fontAlgn="base" hangingPunct="0">
        <a:spcBef>
          <a:spcPct val="20000"/>
        </a:spcBef>
        <a:spcAft>
          <a:spcPct val="0"/>
        </a:spcAft>
        <a:buChar char="•"/>
        <a:defRPr sz="1700">
          <a:solidFill>
            <a:srgbClr val="003366"/>
          </a:solidFill>
          <a:latin typeface="+mn-lt"/>
        </a:defRPr>
      </a:lvl3pPr>
      <a:lvl4pPr marL="16002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4pPr>
      <a:lvl5pPr marL="20574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5pPr>
      <a:lvl6pPr marL="25146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6pPr>
      <a:lvl7pPr marL="29718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7pPr>
      <a:lvl8pPr marL="34290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8pPr>
      <a:lvl9pPr marL="38862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www.alizila.com/at-alibaba-artificial-intelligence-is-changing-how-people-shop-online/" TargetMode="External"/><Relationship Id="rId2" Type="http://schemas.openxmlformats.org/officeDocument/2006/relationships/hyperlink" Target="https://www.mckinsey.com/industries/retail/our-insights/how-retailers-can-keep-up-with-consumers" TargetMode="External"/><Relationship Id="rId1" Type="http://schemas.openxmlformats.org/officeDocument/2006/relationships/slideLayout" Target="../slideLayouts/slideLayout26.xml"/><Relationship Id="rId4" Type="http://schemas.openxmlformats.org/officeDocument/2006/relationships/hyperlink" Target="https://www.cnet.com/news/youtube-ces-2018-neal-moha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slideLayout" Target="../slideLayouts/slideLayout26.xml"/><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tags" Target="../tags/tag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oleObject" Target="../embeddings/oleObject1.bin"/><Relationship Id="rId15" Type="http://schemas.openxmlformats.org/officeDocument/2006/relationships/image" Target="../media/image38.jpe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notesSlide" Target="../notesSlides/notesSlide6.xml"/><Relationship Id="rId9" Type="http://schemas.openxmlformats.org/officeDocument/2006/relationships/image" Target="../media/image32.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48.pn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0.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8.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52.xml"/><Relationship Id="rId5" Type="http://schemas.openxmlformats.org/officeDocument/2006/relationships/image" Target="../media/image68.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AA05-A771-EEC7-FD5A-B4B354882409}"/>
              </a:ext>
            </a:extLst>
          </p:cNvPr>
          <p:cNvSpPr>
            <a:spLocks noGrp="1"/>
          </p:cNvSpPr>
          <p:nvPr>
            <p:ph type="ctrTitle"/>
          </p:nvPr>
        </p:nvSpPr>
        <p:spPr/>
        <p:txBody>
          <a:bodyPr/>
          <a:lstStyle/>
          <a:p>
            <a:r>
              <a:rPr lang="en-US" dirty="0"/>
              <a:t>Recommender Systems </a:t>
            </a:r>
          </a:p>
        </p:txBody>
      </p:sp>
    </p:spTree>
    <p:extLst>
      <p:ext uri="{BB962C8B-B14F-4D97-AF65-F5344CB8AC3E}">
        <p14:creationId xmlns:p14="http://schemas.microsoft.com/office/powerpoint/2010/main" val="299648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0369-9BEE-28E5-D20A-45C1ED3094E7}"/>
              </a:ext>
            </a:extLst>
          </p:cNvPr>
          <p:cNvSpPr>
            <a:spLocks noGrp="1"/>
          </p:cNvSpPr>
          <p:nvPr>
            <p:ph type="title"/>
          </p:nvPr>
        </p:nvSpPr>
        <p:spPr/>
        <p:txBody>
          <a:bodyPr/>
          <a:lstStyle/>
          <a:p>
            <a:r>
              <a:rPr lang="en-US" dirty="0"/>
              <a:t>Implicit User Feedback:</a:t>
            </a:r>
            <a:br>
              <a:rPr lang="en-US" dirty="0"/>
            </a:br>
            <a:endParaRPr lang="en-US" dirty="0"/>
          </a:p>
        </p:txBody>
      </p:sp>
      <p:sp>
        <p:nvSpPr>
          <p:cNvPr id="3" name="Content Placeholder 2">
            <a:extLst>
              <a:ext uri="{FF2B5EF4-FFF2-40B4-BE49-F238E27FC236}">
                <a16:creationId xmlns:a16="http://schemas.microsoft.com/office/drawing/2014/main" id="{6ACBC8C7-327F-0005-4BA5-9BF42F0C2DE3}"/>
              </a:ext>
            </a:extLst>
          </p:cNvPr>
          <p:cNvSpPr>
            <a:spLocks noGrp="1"/>
          </p:cNvSpPr>
          <p:nvPr>
            <p:ph idx="1"/>
          </p:nvPr>
        </p:nvSpPr>
        <p:spPr/>
        <p:txBody>
          <a:bodyPr/>
          <a:lstStyle/>
          <a:p>
            <a:r>
              <a:rPr lang="en-US" b="0" dirty="0"/>
              <a:t>Indirect Signals: Implicit feedback is derived from user actions or behavior that is not explicitly provided for the purpose of generating recommendations. These actions may include clicks, view time, purchase history, search queries, and mouse movements.</a:t>
            </a:r>
          </a:p>
          <a:p>
            <a:r>
              <a:rPr lang="en-US" b="0" dirty="0"/>
              <a:t>Advantages:</a:t>
            </a:r>
          </a:p>
          <a:p>
            <a:r>
              <a:rPr lang="en-US" b="0" dirty="0"/>
              <a:t>Abundant Data: Implicit feedback is often more abundant as it does not require users to explicitly rate or review items.</a:t>
            </a:r>
          </a:p>
          <a:p>
            <a:r>
              <a:rPr lang="en-US" b="0" dirty="0"/>
              <a:t>Non-Intrusive: Users do not need to take extra actions, making it a non-intrusive way to collect feedback.</a:t>
            </a:r>
          </a:p>
          <a:p>
            <a:r>
              <a:rPr lang="en-US" b="0" dirty="0"/>
              <a:t>Real-Time: Implicit feedback is often available in real-time, allowing for immediate updates to recommendations.</a:t>
            </a:r>
          </a:p>
          <a:p>
            <a:endParaRPr lang="en-US" dirty="0"/>
          </a:p>
        </p:txBody>
      </p:sp>
    </p:spTree>
    <p:extLst>
      <p:ext uri="{BB962C8B-B14F-4D97-AF65-F5344CB8AC3E}">
        <p14:creationId xmlns:p14="http://schemas.microsoft.com/office/powerpoint/2010/main" val="324435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0C4FB4-5813-FFE2-E319-AA0FA48A1690}"/>
              </a:ext>
            </a:extLst>
          </p:cNvPr>
          <p:cNvSpPr>
            <a:spLocks noGrp="1"/>
          </p:cNvSpPr>
          <p:nvPr>
            <p:ph idx="1"/>
          </p:nvPr>
        </p:nvSpPr>
        <p:spPr/>
        <p:txBody>
          <a:bodyPr/>
          <a:lstStyle/>
          <a:p>
            <a:r>
              <a:rPr lang="en-US" b="0" dirty="0"/>
              <a:t>Challenges:</a:t>
            </a:r>
          </a:p>
          <a:p>
            <a:r>
              <a:rPr lang="en-US" b="0" dirty="0"/>
              <a:t>Ambiguity: The meaning of implicit actions can be ambiguous. For example, a click does not necessarily indicate a positive preference.</a:t>
            </a:r>
          </a:p>
          <a:p>
            <a:endParaRPr lang="en-US" b="0" dirty="0"/>
          </a:p>
          <a:p>
            <a:r>
              <a:rPr lang="en-US" b="0" dirty="0"/>
              <a:t>No Negative Feedback: Lack of interaction with an item does not necessarily mean a user dislikes it. It might be due to other factors like position on the page.</a:t>
            </a:r>
          </a:p>
          <a:p>
            <a:endParaRPr lang="en-US" b="0" dirty="0"/>
          </a:p>
          <a:p>
            <a:r>
              <a:rPr lang="en-US" b="0" dirty="0"/>
              <a:t>Cold Start: Implicit feedback can be less effective for new users or items because there may not be sufficient data for personalization.</a:t>
            </a:r>
          </a:p>
          <a:p>
            <a:endParaRPr lang="en-US" dirty="0"/>
          </a:p>
        </p:txBody>
      </p:sp>
    </p:spTree>
    <p:extLst>
      <p:ext uri="{BB962C8B-B14F-4D97-AF65-F5344CB8AC3E}">
        <p14:creationId xmlns:p14="http://schemas.microsoft.com/office/powerpoint/2010/main" val="282893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7311-E76E-BAAA-CE31-A08E01B89982}"/>
              </a:ext>
            </a:extLst>
          </p:cNvPr>
          <p:cNvSpPr>
            <a:spLocks noGrp="1"/>
          </p:cNvSpPr>
          <p:nvPr>
            <p:ph type="title"/>
          </p:nvPr>
        </p:nvSpPr>
        <p:spPr/>
        <p:txBody>
          <a:bodyPr/>
          <a:lstStyle/>
          <a:p>
            <a:r>
              <a:rPr lang="en-US" dirty="0"/>
              <a:t>Explicit User Feedback:</a:t>
            </a:r>
          </a:p>
        </p:txBody>
      </p:sp>
      <p:sp>
        <p:nvSpPr>
          <p:cNvPr id="3" name="Content Placeholder 2">
            <a:extLst>
              <a:ext uri="{FF2B5EF4-FFF2-40B4-BE49-F238E27FC236}">
                <a16:creationId xmlns:a16="http://schemas.microsoft.com/office/drawing/2014/main" id="{8FCEFBF6-0028-57E2-5F6D-83FAE847860D}"/>
              </a:ext>
            </a:extLst>
          </p:cNvPr>
          <p:cNvSpPr>
            <a:spLocks noGrp="1"/>
          </p:cNvSpPr>
          <p:nvPr>
            <p:ph idx="1"/>
          </p:nvPr>
        </p:nvSpPr>
        <p:spPr/>
        <p:txBody>
          <a:bodyPr/>
          <a:lstStyle/>
          <a:p>
            <a:r>
              <a:rPr lang="en-US" b="0" dirty="0"/>
              <a:t>Direct Ratings or Reviews: Explicit feedback is information that users provide explicitly about items, such as ratings, reviews, likes, dislikes, and comments.</a:t>
            </a:r>
          </a:p>
          <a:p>
            <a:r>
              <a:rPr lang="en-US" b="0" dirty="0"/>
              <a:t>Advantages:</a:t>
            </a:r>
          </a:p>
          <a:p>
            <a:endParaRPr lang="en-US" b="0" dirty="0"/>
          </a:p>
          <a:p>
            <a:r>
              <a:rPr lang="en-US" b="0" dirty="0"/>
              <a:t>Clear User Preferences: Explicit feedback provides a clearer signal of user preferences. A 5-star rating or a positive review clearly indicates liking an item.</a:t>
            </a:r>
          </a:p>
          <a:p>
            <a:endParaRPr lang="en-US" b="0" dirty="0"/>
          </a:p>
          <a:p>
            <a:r>
              <a:rPr lang="en-US" b="0" dirty="0"/>
              <a:t>Mitigating Cold Start: Explicit feedback can help address the cold start problem by providing initial data for recommendations.</a:t>
            </a:r>
          </a:p>
          <a:p>
            <a:endParaRPr lang="en-US" dirty="0"/>
          </a:p>
        </p:txBody>
      </p:sp>
    </p:spTree>
    <p:extLst>
      <p:ext uri="{BB962C8B-B14F-4D97-AF65-F5344CB8AC3E}">
        <p14:creationId xmlns:p14="http://schemas.microsoft.com/office/powerpoint/2010/main" val="115564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99FAE-3958-7C9E-0FDA-D10DAFF1BEB7}"/>
              </a:ext>
            </a:extLst>
          </p:cNvPr>
          <p:cNvSpPr>
            <a:spLocks noGrp="1"/>
          </p:cNvSpPr>
          <p:nvPr>
            <p:ph idx="1"/>
          </p:nvPr>
        </p:nvSpPr>
        <p:spPr/>
        <p:txBody>
          <a:bodyPr/>
          <a:lstStyle/>
          <a:p>
            <a:r>
              <a:rPr lang="en-US" b="0" dirty="0"/>
              <a:t>Challenges:</a:t>
            </a:r>
          </a:p>
          <a:p>
            <a:endParaRPr lang="en-US" b="0" dirty="0"/>
          </a:p>
          <a:p>
            <a:r>
              <a:rPr lang="en-US" b="0" dirty="0"/>
              <a:t>Sparse Data: Explicit feedback is often sparse, as users may not always provide ratings or reviews for items.</a:t>
            </a:r>
          </a:p>
          <a:p>
            <a:endParaRPr lang="en-US" b="0" dirty="0"/>
          </a:p>
          <a:p>
            <a:r>
              <a:rPr lang="en-US" b="0" dirty="0"/>
              <a:t>User Effort: Users need to actively provide feedback, which can be time-consuming and may lead to low participation.</a:t>
            </a:r>
          </a:p>
          <a:p>
            <a:endParaRPr lang="en-US" b="0" dirty="0"/>
          </a:p>
          <a:p>
            <a:r>
              <a:rPr lang="en-US" b="0" dirty="0"/>
              <a:t>Biased Data: Users who provide explicit feedback might not be representative of the entire user base, leading to bias in recommendations.</a:t>
            </a:r>
          </a:p>
          <a:p>
            <a:endParaRPr lang="en-US" dirty="0"/>
          </a:p>
        </p:txBody>
      </p:sp>
    </p:spTree>
    <p:extLst>
      <p:ext uri="{BB962C8B-B14F-4D97-AF65-F5344CB8AC3E}">
        <p14:creationId xmlns:p14="http://schemas.microsoft.com/office/powerpoint/2010/main" val="156852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p:txBody>
          <a:bodyPr/>
          <a:lstStyle/>
          <a:p>
            <a:r>
              <a:rPr lang="en-US" dirty="0"/>
              <a:t>Recommender systems </a:t>
            </a:r>
          </a:p>
        </p:txBody>
      </p:sp>
      <p:sp>
        <p:nvSpPr>
          <p:cNvPr id="3" name="Inhaltsplatzhalter 2"/>
          <p:cNvSpPr>
            <a:spLocks noGrp="1"/>
          </p:cNvSpPr>
          <p:nvPr>
            <p:ph idx="1"/>
          </p:nvPr>
        </p:nvSpPr>
        <p:spPr/>
        <p:txBody>
          <a:bodyPr/>
          <a:lstStyle/>
          <a:p>
            <a:r>
              <a:rPr lang="en-US" dirty="0"/>
              <a:t>RS seen as a function</a:t>
            </a:r>
          </a:p>
          <a:p>
            <a:r>
              <a:rPr lang="en-US" dirty="0"/>
              <a:t>Given:</a:t>
            </a:r>
          </a:p>
          <a:p>
            <a:pPr lvl="1"/>
            <a:r>
              <a:rPr lang="en-US" dirty="0"/>
              <a:t>User model (e.g. ratings, preferences, demographics, situational context)</a:t>
            </a:r>
          </a:p>
          <a:p>
            <a:pPr lvl="1"/>
            <a:r>
              <a:rPr lang="en-US" dirty="0"/>
              <a:t>Items (with or without description of item characteristics)</a:t>
            </a:r>
          </a:p>
          <a:p>
            <a:r>
              <a:rPr lang="en-US" dirty="0"/>
              <a:t>Find:</a:t>
            </a:r>
          </a:p>
          <a:p>
            <a:pPr lvl="1"/>
            <a:r>
              <a:rPr lang="en-US" dirty="0"/>
              <a:t>Relevance score. Used for ranking.</a:t>
            </a:r>
          </a:p>
          <a:p>
            <a:r>
              <a:rPr lang="en-US" dirty="0"/>
              <a:t>Finally:</a:t>
            </a:r>
          </a:p>
          <a:p>
            <a:pPr lvl="1"/>
            <a:r>
              <a:rPr lang="en-US" dirty="0"/>
              <a:t>Recommend items that are assumed to be relevant</a:t>
            </a:r>
          </a:p>
          <a:p>
            <a:r>
              <a:rPr lang="en-US" dirty="0"/>
              <a:t>But:</a:t>
            </a:r>
          </a:p>
          <a:p>
            <a:pPr lvl="1"/>
            <a:r>
              <a:rPr lang="en-US" dirty="0"/>
              <a:t>Remember that relevance might be context-dependent</a:t>
            </a:r>
          </a:p>
          <a:p>
            <a:pPr lvl="1"/>
            <a:r>
              <a:rPr lang="en-US" dirty="0"/>
              <a:t>Characteristics of the list itself might be important (diversity)</a:t>
            </a:r>
          </a:p>
          <a:p>
            <a:endParaRPr lang="en-US" dirty="0"/>
          </a:p>
          <a:p>
            <a:endParaRPr lang="en-US" sz="2800" dirty="0"/>
          </a:p>
        </p:txBody>
      </p:sp>
    </p:spTree>
    <p:extLst>
      <p:ext uri="{BB962C8B-B14F-4D97-AF65-F5344CB8AC3E}">
        <p14:creationId xmlns:p14="http://schemas.microsoft.com/office/powerpoint/2010/main" val="40819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2" dur="500"/>
                                        <p:tgtEl>
                                          <p:spTgt spid="3">
                                            <p:txEl>
                                              <p:pRg st="9" end="9"/>
                                            </p:tx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Real-world check</a:t>
            </a:r>
          </a:p>
        </p:txBody>
      </p:sp>
      <p:sp>
        <p:nvSpPr>
          <p:cNvPr id="3" name="Inhaltsplatzhalter 2"/>
          <p:cNvSpPr>
            <a:spLocks noGrp="1"/>
          </p:cNvSpPr>
          <p:nvPr>
            <p:ph idx="1"/>
          </p:nvPr>
        </p:nvSpPr>
        <p:spPr/>
        <p:txBody>
          <a:bodyPr/>
          <a:lstStyle/>
          <a:p>
            <a:r>
              <a:rPr lang="en-US" dirty="0"/>
              <a:t>Myths from industry</a:t>
            </a:r>
          </a:p>
          <a:p>
            <a:pPr lvl="1"/>
            <a:r>
              <a:rPr lang="en-US" dirty="0"/>
              <a:t>Amazon.com generates X percent of their sales through the recommendation lists (30 &lt; X &lt; 70)</a:t>
            </a:r>
          </a:p>
          <a:p>
            <a:pPr lvl="1"/>
            <a:r>
              <a:rPr lang="en-US" dirty="0"/>
              <a:t>Netflix (DVD rental and movie streaming) generates X percent of their sales through the recommendation lists (30 &lt; X &lt; 70)</a:t>
            </a:r>
          </a:p>
          <a:p>
            <a:r>
              <a:rPr lang="en-US" dirty="0"/>
              <a:t>There must be some value in it</a:t>
            </a:r>
          </a:p>
          <a:p>
            <a:pPr lvl="1"/>
            <a:r>
              <a:rPr lang="en-US" dirty="0"/>
              <a:t>See recommendation of groups, jobs or people on LinkedIn</a:t>
            </a:r>
          </a:p>
          <a:p>
            <a:pPr lvl="1"/>
            <a:r>
              <a:rPr lang="en-US" dirty="0"/>
              <a:t>Friend recommendation and ad personalization on Facebook</a:t>
            </a:r>
          </a:p>
          <a:p>
            <a:pPr lvl="1"/>
            <a:r>
              <a:rPr lang="en-US" dirty="0"/>
              <a:t>Song recommendation at last.fm</a:t>
            </a:r>
          </a:p>
          <a:p>
            <a:pPr lvl="1"/>
            <a:r>
              <a:rPr lang="en-US" dirty="0"/>
              <a:t>News recommendation at Forbes.com (plus 37% CTR)</a:t>
            </a:r>
          </a:p>
          <a:p>
            <a:r>
              <a:rPr lang="en-US" dirty="0"/>
              <a:t>Academia</a:t>
            </a:r>
          </a:p>
          <a:p>
            <a:pPr lvl="1"/>
            <a:r>
              <a:rPr lang="en-US" dirty="0"/>
              <a:t>A few studies exist that show the effect</a:t>
            </a:r>
          </a:p>
          <a:p>
            <a:pPr lvl="2"/>
            <a:r>
              <a:rPr lang="en-US" dirty="0"/>
              <a:t>increased sales, changes in sales behavior</a:t>
            </a:r>
          </a:p>
        </p:txBody>
      </p:sp>
    </p:spTree>
    <p:extLst>
      <p:ext uri="{BB962C8B-B14F-4D97-AF65-F5344CB8AC3E}">
        <p14:creationId xmlns:p14="http://schemas.microsoft.com/office/powerpoint/2010/main" val="272506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Impact of RecSys</a:t>
            </a:r>
          </a:p>
        </p:txBody>
      </p:sp>
      <p:sp>
        <p:nvSpPr>
          <p:cNvPr id="3" name="Content Placeholder 2"/>
          <p:cNvSpPr>
            <a:spLocks noGrp="1"/>
          </p:cNvSpPr>
          <p:nvPr>
            <p:ph idx="1"/>
          </p:nvPr>
        </p:nvSpPr>
        <p:spPr/>
        <p:txBody>
          <a:bodyPr>
            <a:normAutofit fontScale="77500" lnSpcReduction="20000"/>
          </a:bodyPr>
          <a:lstStyle/>
          <a:p>
            <a:pPr algn="l" rtl="0"/>
            <a:r>
              <a:rPr lang="en-US" dirty="0"/>
              <a:t>35% of the purchases on </a:t>
            </a:r>
            <a:r>
              <a:rPr lang="en-US" dirty="0">
                <a:solidFill>
                  <a:srgbClr val="00B050"/>
                </a:solidFill>
              </a:rPr>
              <a:t>Amazon</a:t>
            </a:r>
            <a:r>
              <a:rPr lang="en-US" dirty="0"/>
              <a:t> are the result of their recommender system, according to </a:t>
            </a:r>
            <a:r>
              <a:rPr lang="en-US" b="1" dirty="0">
                <a:hlinkClick r:id="rId2"/>
              </a:rPr>
              <a:t>McKinsey</a:t>
            </a:r>
            <a:r>
              <a:rPr lang="en-US" dirty="0"/>
              <a:t>.</a:t>
            </a:r>
          </a:p>
          <a:p>
            <a:pPr algn="l" rtl="0"/>
            <a:endParaRPr lang="en-US" dirty="0"/>
          </a:p>
          <a:p>
            <a:pPr algn="l" rtl="0"/>
            <a:r>
              <a:rPr lang="en-US" dirty="0"/>
              <a:t>During the Chinese global shopping festival of November 11, 2016, </a:t>
            </a:r>
            <a:r>
              <a:rPr lang="en-US" dirty="0">
                <a:solidFill>
                  <a:srgbClr val="00B050"/>
                </a:solidFill>
              </a:rPr>
              <a:t>Alibaba</a:t>
            </a:r>
            <a:r>
              <a:rPr lang="en-US" dirty="0"/>
              <a:t> achieved growth of up to 20% of their conversion rate using personalized landing pages, according to </a:t>
            </a:r>
            <a:r>
              <a:rPr lang="en-US" b="1" dirty="0">
                <a:hlinkClick r:id="rId3"/>
              </a:rPr>
              <a:t>Alizila</a:t>
            </a:r>
            <a:r>
              <a:rPr lang="en-US" dirty="0"/>
              <a:t>.</a:t>
            </a:r>
          </a:p>
          <a:p>
            <a:pPr algn="l" rtl="0"/>
            <a:endParaRPr lang="en-US" dirty="0"/>
          </a:p>
          <a:p>
            <a:pPr algn="l" rtl="0"/>
            <a:r>
              <a:rPr lang="en-US" dirty="0"/>
              <a:t>Recommendations are responsible for 70% of the time people spend watching videos on </a:t>
            </a:r>
            <a:r>
              <a:rPr lang="en-US" b="1" dirty="0">
                <a:solidFill>
                  <a:srgbClr val="00B050"/>
                </a:solidFill>
                <a:hlinkClick r:id="rId4"/>
              </a:rPr>
              <a:t>YouTube</a:t>
            </a:r>
            <a:r>
              <a:rPr lang="en-US" dirty="0"/>
              <a:t>.</a:t>
            </a:r>
          </a:p>
          <a:p>
            <a:pPr algn="l" rtl="0"/>
            <a:endParaRPr lang="en-US" dirty="0"/>
          </a:p>
          <a:p>
            <a:pPr algn="l" rtl="0"/>
            <a:r>
              <a:rPr lang="en-US" dirty="0"/>
              <a:t>75% of what people are watching on </a:t>
            </a:r>
            <a:r>
              <a:rPr lang="en-US" dirty="0">
                <a:solidFill>
                  <a:srgbClr val="00B050"/>
                </a:solidFill>
              </a:rPr>
              <a:t>Netflix </a:t>
            </a:r>
            <a:r>
              <a:rPr lang="en-US" dirty="0"/>
              <a:t>comes from recommendations, according to </a:t>
            </a:r>
            <a:r>
              <a:rPr lang="en-US" b="1" dirty="0">
                <a:hlinkClick r:id="rId2"/>
              </a:rPr>
              <a:t>McKinsey</a:t>
            </a:r>
            <a:endParaRPr lang="en-US" dirty="0"/>
          </a:p>
          <a:p>
            <a:pPr algn="l" rtl="0"/>
            <a:endParaRPr lang="en-US" dirty="0"/>
          </a:p>
        </p:txBody>
      </p:sp>
    </p:spTree>
    <p:extLst>
      <p:ext uri="{BB962C8B-B14F-4D97-AF65-F5344CB8AC3E}">
        <p14:creationId xmlns:p14="http://schemas.microsoft.com/office/powerpoint/2010/main" val="182539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8528" y="1230124"/>
            <a:ext cx="9771733" cy="2354491"/>
          </a:xfrm>
          <a:prstGeom prst="rect">
            <a:avLst/>
          </a:prstGeom>
          <a:noFill/>
        </p:spPr>
        <p:txBody>
          <a:bodyPr wrap="square">
            <a:spAutoFit/>
          </a:bodyPr>
          <a:lstStyle/>
          <a:p>
            <a:pPr>
              <a:spcBef>
                <a:spcPts val="800"/>
              </a:spcBef>
              <a:defRPr/>
            </a:pPr>
            <a:r>
              <a:rPr lang="en-US" sz="2500" b="1" kern="0" spc="-30" dirty="0">
                <a:solidFill>
                  <a:prstClr val="black"/>
                </a:solidFill>
              </a:rPr>
              <a:t>Significant industrial &amp; research interest</a:t>
            </a:r>
            <a:r>
              <a:rPr lang="en-US" sz="2500" kern="0" spc="-30" dirty="0">
                <a:solidFill>
                  <a:prstClr val="black"/>
                </a:solidFill>
              </a:rPr>
              <a:t> in recommendation systems:</a:t>
            </a:r>
          </a:p>
          <a:p>
            <a:pPr>
              <a:spcBef>
                <a:spcPts val="2000"/>
              </a:spcBef>
              <a:defRPr/>
            </a:pPr>
            <a:r>
              <a:rPr lang="en-US" sz="2400" kern="0" dirty="0">
                <a:solidFill>
                  <a:prstClr val="black"/>
                </a:solidFill>
              </a:rPr>
              <a:t>	          2 out of 3 watched hours come from recommendations</a:t>
            </a:r>
          </a:p>
          <a:p>
            <a:pPr>
              <a:spcBef>
                <a:spcPts val="2000"/>
              </a:spcBef>
              <a:defRPr/>
            </a:pPr>
            <a:r>
              <a:rPr lang="en-US" sz="2400" kern="0" dirty="0">
                <a:solidFill>
                  <a:prstClr val="black"/>
                </a:solidFill>
              </a:rPr>
              <a:t>                       increases its watch times by 50% per year</a:t>
            </a:r>
          </a:p>
          <a:p>
            <a:pPr>
              <a:spcBef>
                <a:spcPts val="2000"/>
              </a:spcBef>
              <a:defRPr/>
            </a:pPr>
            <a:r>
              <a:rPr lang="en-US" sz="2400" kern="0" dirty="0">
                <a:solidFill>
                  <a:prstClr val="black"/>
                </a:solidFill>
              </a:rPr>
              <a:t>                       35% of all sales are generated by recommendations </a:t>
            </a:r>
          </a:p>
        </p:txBody>
      </p:sp>
      <p:pic>
        <p:nvPicPr>
          <p:cNvPr id="3" name="Picture 14"/>
          <p:cNvPicPr>
            <a:picLocks noChangeAspect="1"/>
          </p:cNvPicPr>
          <p:nvPr/>
        </p:nvPicPr>
        <p:blipFill>
          <a:blip r:embed="rId3" cstate="print"/>
          <a:stretch>
            <a:fillRect/>
          </a:stretch>
        </p:blipFill>
        <p:spPr>
          <a:xfrm>
            <a:off x="1753103" y="1902626"/>
            <a:ext cx="1268805" cy="386899"/>
          </a:xfrm>
          <a:prstGeom prst="rect">
            <a:avLst/>
          </a:prstGeom>
        </p:spPr>
      </p:pic>
      <p:pic>
        <p:nvPicPr>
          <p:cNvPr id="4" name="Picture 2" descr="http://1.bp.blogspot.com/-BpYbqwp4H10/WabUJa_rWmI/AAAAAAAATeM/2kQyFI6wecw38-m8kfopjne45RZ37n19wCK4BGAYYCw/s1600/youtube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969" t="30326" r="23698" b="30142"/>
          <a:stretch/>
        </p:blipFill>
        <p:spPr bwMode="auto">
          <a:xfrm>
            <a:off x="1628528" y="2511706"/>
            <a:ext cx="1428529" cy="359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p:cNvPicPr>
            <a:picLocks noChangeAspect="1"/>
          </p:cNvPicPr>
          <p:nvPr/>
        </p:nvPicPr>
        <p:blipFill>
          <a:blip r:embed="rId5" cstate="print"/>
          <a:stretch>
            <a:fillRect/>
          </a:stretch>
        </p:blipFill>
        <p:spPr>
          <a:xfrm>
            <a:off x="1758562" y="3181486"/>
            <a:ext cx="1266078" cy="403129"/>
          </a:xfrm>
          <a:prstGeom prst="rect">
            <a:avLst/>
          </a:prstGeom>
        </p:spPr>
      </p:pic>
      <p:sp>
        <p:nvSpPr>
          <p:cNvPr id="8" name="Slide Number Placeholder 7"/>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defPPr>
              <a:defRPr lang="el-G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8872A9-5411-EC46-91F5-8E9C449D4FCD}" type="slidenum">
              <a:rPr lang="en-US" smtClean="0"/>
              <a:pPr/>
              <a:t>17</a:t>
            </a:fld>
            <a:endParaRPr lang="en-US"/>
          </a:p>
        </p:txBody>
      </p:sp>
    </p:spTree>
    <p:extLst>
      <p:ext uri="{BB962C8B-B14F-4D97-AF65-F5344CB8AC3E}">
        <p14:creationId xmlns:p14="http://schemas.microsoft.com/office/powerpoint/2010/main" val="48722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0768" y="4199731"/>
            <a:ext cx="8486081" cy="1169551"/>
          </a:xfrm>
          <a:prstGeom prst="rect">
            <a:avLst/>
          </a:prstGeom>
          <a:solidFill>
            <a:srgbClr val="9BBB59">
              <a:lumMod val="40000"/>
              <a:lumOff val="60000"/>
            </a:srgbClr>
          </a:solidFill>
        </p:spPr>
        <p:txBody>
          <a:bodyPr wrap="square">
            <a:spAutoFit/>
          </a:bodyPr>
          <a:lstStyle/>
          <a:p>
            <a:pPr>
              <a:defRPr/>
            </a:pPr>
            <a:r>
              <a:rPr lang="en-US" sz="2400" b="1" kern="0" dirty="0">
                <a:solidFill>
                  <a:prstClr val="black"/>
                </a:solidFill>
              </a:rPr>
              <a:t>Recommendation systems (RS) </a:t>
            </a:r>
            <a:r>
              <a:rPr lang="en-US" sz="2400" kern="0" dirty="0">
                <a:solidFill>
                  <a:prstClr val="black"/>
                </a:solidFill>
              </a:rPr>
              <a:t>address these problems</a:t>
            </a:r>
          </a:p>
          <a:p>
            <a:pPr>
              <a:defRPr/>
            </a:pPr>
            <a:r>
              <a:rPr lang="en-US" sz="2400" kern="0" dirty="0">
                <a:solidFill>
                  <a:prstClr val="black"/>
                </a:solidFill>
                <a:sym typeface="Wingdings" panose="05000000000000000000" pitchFamily="2" charset="2"/>
              </a:rPr>
              <a:t>  </a:t>
            </a:r>
            <a:r>
              <a:rPr lang="en-US" sz="2200" kern="0" dirty="0">
                <a:solidFill>
                  <a:prstClr val="black"/>
                </a:solidFill>
                <a:sym typeface="Wingdings" panose="05000000000000000000" pitchFamily="2" charset="2"/>
              </a:rPr>
              <a:t>  Exploit information about user preferences</a:t>
            </a:r>
          </a:p>
          <a:p>
            <a:r>
              <a:rPr lang="en-US" sz="2200" kern="0" dirty="0">
                <a:solidFill>
                  <a:prstClr val="black"/>
                </a:solidFill>
                <a:sym typeface="Wingdings" panose="05000000000000000000" pitchFamily="2" charset="2"/>
              </a:rPr>
              <a:t>    Accurately &amp; efficiently recommend the appropriate content</a:t>
            </a:r>
            <a:endParaRPr lang="el-GR" sz="2200" kern="0" dirty="0">
              <a:solidFill>
                <a:prstClr val="black"/>
              </a:solidFill>
            </a:endParaRPr>
          </a:p>
        </p:txBody>
      </p:sp>
      <p:sp>
        <p:nvSpPr>
          <p:cNvPr id="9" name="Rectangle 8"/>
          <p:cNvSpPr/>
          <p:nvPr/>
        </p:nvSpPr>
        <p:spPr>
          <a:xfrm>
            <a:off x="1870771" y="907259"/>
            <a:ext cx="8486080" cy="846386"/>
          </a:xfrm>
          <a:prstGeom prst="rect">
            <a:avLst/>
          </a:prstGeom>
          <a:solidFill>
            <a:srgbClr val="F79646">
              <a:lumMod val="20000"/>
              <a:lumOff val="80000"/>
            </a:srgbClr>
          </a:solidFill>
        </p:spPr>
        <p:txBody>
          <a:bodyPr wrap="square">
            <a:spAutoFit/>
          </a:bodyPr>
          <a:lstStyle/>
          <a:p>
            <a:pPr>
              <a:defRPr/>
            </a:pPr>
            <a:r>
              <a:rPr lang="en-US" sz="2200" b="1" kern="0" dirty="0">
                <a:solidFill>
                  <a:prstClr val="black"/>
                </a:solidFill>
              </a:rPr>
              <a:t>Dramatic increase of content-delivery services and multimedia content</a:t>
            </a:r>
          </a:p>
          <a:p>
            <a:pPr>
              <a:spcBef>
                <a:spcPts val="600"/>
              </a:spcBef>
            </a:pPr>
            <a:r>
              <a:rPr lang="en-US" sz="2200" dirty="0"/>
              <a:t>Wide-range of choices and tight time constraints</a:t>
            </a:r>
            <a:endParaRPr lang="en-US" sz="2200" b="1" kern="0" dirty="0">
              <a:solidFill>
                <a:prstClr val="black"/>
              </a:solidFill>
            </a:endParaRPr>
          </a:p>
        </p:txBody>
      </p:sp>
      <p:sp>
        <p:nvSpPr>
          <p:cNvPr id="10" name="Text Placeholder 10"/>
          <p:cNvSpPr txBox="1">
            <a:spLocks/>
          </p:cNvSpPr>
          <p:nvPr/>
        </p:nvSpPr>
        <p:spPr>
          <a:xfrm>
            <a:off x="1524000" y="-30480"/>
            <a:ext cx="6084168" cy="27813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baseline="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sysClr val="window" lastClr="FFFFFF"/>
                </a:solidFill>
                <a:latin typeface="Calibri"/>
              </a:rPr>
              <a:t>1. Introduction</a:t>
            </a:r>
            <a:endParaRPr lang="en-US" dirty="0">
              <a:solidFill>
                <a:sysClr val="window" lastClr="FFFFFF"/>
              </a:solidFill>
              <a:latin typeface="Calibri"/>
            </a:endParaRPr>
          </a:p>
        </p:txBody>
      </p:sp>
      <p:sp>
        <p:nvSpPr>
          <p:cNvPr id="11" name="Rectangle 10"/>
          <p:cNvSpPr/>
          <p:nvPr/>
        </p:nvSpPr>
        <p:spPr>
          <a:xfrm>
            <a:off x="1870770" y="2540410"/>
            <a:ext cx="8486081" cy="800219"/>
          </a:xfrm>
          <a:prstGeom prst="rect">
            <a:avLst/>
          </a:prstGeom>
          <a:solidFill>
            <a:srgbClr val="FBF0BB"/>
          </a:solidFill>
        </p:spPr>
        <p:txBody>
          <a:bodyPr wrap="square">
            <a:spAutoFit/>
          </a:bodyPr>
          <a:lstStyle/>
          <a:p>
            <a:pPr>
              <a:defRPr/>
            </a:pPr>
            <a:r>
              <a:rPr lang="en-US" sz="2200" kern="0" dirty="0">
                <a:solidFill>
                  <a:prstClr val="black"/>
                </a:solidFill>
              </a:rPr>
              <a:t>Efficient mechanisms required for discovering preferred content</a:t>
            </a:r>
          </a:p>
          <a:p>
            <a:pPr lvl="0"/>
            <a:r>
              <a:rPr lang="en-US" sz="2400" kern="0" dirty="0">
                <a:solidFill>
                  <a:prstClr val="black"/>
                </a:solidFill>
                <a:sym typeface="Wingdings"/>
              </a:rPr>
              <a:t> </a:t>
            </a:r>
            <a:r>
              <a:rPr lang="en-US" sz="2200" kern="0" dirty="0">
                <a:solidFill>
                  <a:prstClr val="black"/>
                </a:solidFill>
                <a:sym typeface="Wingdings"/>
              </a:rPr>
              <a:t>Improvement of user satisfaction, decrease in churn rates</a:t>
            </a:r>
            <a:endParaRPr lang="el-GR" sz="2200" kern="0" dirty="0">
              <a:solidFill>
                <a:prstClr val="black"/>
              </a:solidFill>
            </a:endParaRPr>
          </a:p>
        </p:txBody>
      </p:sp>
      <p:sp>
        <p:nvSpPr>
          <p:cNvPr id="4" name="Slide Number Placeholder 3"/>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defPPr>
              <a:defRPr lang="el-G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8872A9-5411-EC46-91F5-8E9C449D4FCD}" type="slidenum">
              <a:rPr lang="en-US" smtClean="0"/>
              <a:pPr/>
              <a:t>18</a:t>
            </a:fld>
            <a:endParaRPr lang="en-US"/>
          </a:p>
        </p:txBody>
      </p:sp>
    </p:spTree>
    <p:extLst>
      <p:ext uri="{BB962C8B-B14F-4D97-AF65-F5344CB8AC3E}">
        <p14:creationId xmlns:p14="http://schemas.microsoft.com/office/powerpoint/2010/main" val="197818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46290"/>
            <a:ext cx="8229600" cy="1143000"/>
          </a:xfrm>
        </p:spPr>
        <p:txBody>
          <a:bodyPr>
            <a:normAutofit fontScale="90000"/>
          </a:bodyPr>
          <a:lstStyle/>
          <a:p>
            <a:r>
              <a:rPr lang="en-US" dirty="0"/>
              <a:t>The Rise of the Recommender System</a:t>
            </a:r>
          </a:p>
        </p:txBody>
      </p:sp>
      <p:pic>
        <p:nvPicPr>
          <p:cNvPr id="7170" name="Picture 2" descr="https://im4.ezgif.com/tmp/ezgif-4-170149dc-gif/ezgif-4-90f5844f80.pdf-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3888" y="4797152"/>
            <a:ext cx="753920" cy="1008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hart 5"/>
          <p:cNvGraphicFramePr>
            <a:graphicFrameLocks/>
          </p:cNvGraphicFramePr>
          <p:nvPr/>
        </p:nvGraphicFramePr>
        <p:xfrm>
          <a:off x="1415480" y="1118788"/>
          <a:ext cx="9252520" cy="5416268"/>
        </p:xfrm>
        <a:graphic>
          <a:graphicData uri="http://schemas.openxmlformats.org/drawingml/2006/chart">
            <c:chart xmlns:c="http://schemas.openxmlformats.org/drawingml/2006/chart" xmlns:r="http://schemas.openxmlformats.org/officeDocument/2006/relationships" r:id="rId4"/>
          </a:graphicData>
        </a:graphic>
      </p:graphicFrame>
      <p:pic>
        <p:nvPicPr>
          <p:cNvPr id="5" name="Picture 4"/>
          <p:cNvPicPr>
            <a:picLocks noChangeAspect="1"/>
          </p:cNvPicPr>
          <p:nvPr/>
        </p:nvPicPr>
        <p:blipFill>
          <a:blip r:embed="rId5"/>
          <a:stretch>
            <a:fillRect/>
          </a:stretch>
        </p:blipFill>
        <p:spPr>
          <a:xfrm>
            <a:off x="6799586" y="5551728"/>
            <a:ext cx="736575" cy="613577"/>
          </a:xfrm>
          <a:prstGeom prst="rect">
            <a:avLst/>
          </a:prstGeom>
        </p:spPr>
      </p:pic>
      <p:pic>
        <p:nvPicPr>
          <p:cNvPr id="7" name="Picture 2" descr="Image result for netflix priz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6040" y="4221088"/>
            <a:ext cx="611836" cy="8271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28448" y="1772816"/>
            <a:ext cx="360040" cy="369332"/>
          </a:xfrm>
          <a:prstGeom prst="rect">
            <a:avLst/>
          </a:prstGeom>
          <a:noFill/>
        </p:spPr>
        <p:txBody>
          <a:bodyPr wrap="square" rtlCol="0">
            <a:spAutoFit/>
          </a:bodyPr>
          <a:lstStyle/>
          <a:p>
            <a:pPr algn="r" rtl="1"/>
            <a:r>
              <a:rPr lang="en-US" dirty="0">
                <a:solidFill>
                  <a:prstClr val="black"/>
                </a:solidFill>
                <a:latin typeface="Calibri"/>
              </a:rPr>
              <a:t>*</a:t>
            </a:r>
          </a:p>
        </p:txBody>
      </p:sp>
      <p:sp>
        <p:nvSpPr>
          <p:cNvPr id="4" name="TextBox 3"/>
          <p:cNvSpPr txBox="1"/>
          <p:nvPr/>
        </p:nvSpPr>
        <p:spPr>
          <a:xfrm>
            <a:off x="8507760" y="6535057"/>
            <a:ext cx="2160240" cy="307777"/>
          </a:xfrm>
          <a:prstGeom prst="rect">
            <a:avLst/>
          </a:prstGeom>
          <a:noFill/>
        </p:spPr>
        <p:txBody>
          <a:bodyPr wrap="square" rtlCol="0">
            <a:spAutoFit/>
          </a:bodyPr>
          <a:lstStyle/>
          <a:p>
            <a:pPr algn="r" rtl="1"/>
            <a:r>
              <a:rPr lang="en-US" sz="1400" dirty="0">
                <a:solidFill>
                  <a:prstClr val="black"/>
                </a:solidFill>
                <a:latin typeface="Calibri"/>
              </a:rPr>
              <a:t>*2018-Estimated</a:t>
            </a:r>
          </a:p>
        </p:txBody>
      </p:sp>
    </p:spTree>
    <p:extLst>
      <p:ext uri="{BB962C8B-B14F-4D97-AF65-F5344CB8AC3E}">
        <p14:creationId xmlns:p14="http://schemas.microsoft.com/office/powerpoint/2010/main" val="34538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4" categoryIdx="5"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chart seriesIdx="-4" categoryIdx="6"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chart seriesIdx="-4" categoryIdx="7" bldStep="category"/>
                                            </p:graphic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chart seriesIdx="-4" categoryIdx="8" bldStep="category"/>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graphicEl>
                                              <a:chart seriesIdx="-4" categoryIdx="9" bldStep="category"/>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graphicEl>
                                              <a:chart seriesIdx="-4" categoryIdx="10" bldStep="category"/>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chart seriesIdx="-4" categoryIdx="11" bldStep="category"/>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graphicEl>
                                              <a:chart seriesIdx="-4" categoryIdx="12" bldStep="category"/>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graphicEl>
                                              <a:chart seriesIdx="-4" categoryIdx="13" bldStep="category"/>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graphicEl>
                                              <a:chart seriesIdx="-4" categoryIdx="14" bldStep="category"/>
                                            </p:graphic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graphicEl>
                                              <a:chart seriesIdx="-4" categoryIdx="15" bldStep="category"/>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graphicEl>
                                              <a:chart seriesIdx="-4" categoryIdx="16" bldStep="category"/>
                                            </p:graphic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graphicEl>
                                              <a:chart seriesIdx="-4" categoryIdx="18" bldStep="category"/>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graphicEl>
                                              <a:chart seriesIdx="-4" categoryIdx="19" bldStep="category"/>
                                            </p:graphic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
                                            <p:graphicEl>
                                              <a:chart seriesIdx="-4" categoryIdx="20" bldStep="category"/>
                                            </p:graphic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
                                            <p:graphicEl>
                                              <a:chart seriesIdx="-4" categoryIdx="21" bldStep="category"/>
                                            </p:graphic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graphicEl>
                                              <a:chart seriesIdx="-4" categoryIdx="22" bldStep="category"/>
                                            </p:graphic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
                                            <p:graphicEl>
                                              <a:chart seriesIdx="-4" categoryIdx="23" bldStep="category"/>
                                            </p:graphic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
                                            <p:graphicEl>
                                              <a:chart seriesIdx="-4" categoryIdx="24" bldStep="category"/>
                                            </p:graphic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
                                            <p:graphicEl>
                                              <a:chart seriesIdx="-4" categoryIdx="25" bldStep="category"/>
                                            </p:graphic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
                                            <p:graphicEl>
                                              <a:chart seriesIdx="-4" categoryIdx="26" bldStep="category"/>
                                            </p:graphic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
                                            <p:graphicEl>
                                              <a:chart seriesIdx="-4" categoryIdx="27" bldStep="category"/>
                                            </p:graphic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
                                            <p:graphicEl>
                                              <a:chart seriesIdx="-4" categoryIdx="28" bldStep="category"/>
                                            </p:graphic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Recommender Systems</a:t>
            </a:r>
            <a:endParaRPr lang="en-AU" dirty="0"/>
          </a:p>
        </p:txBody>
      </p:sp>
      <p:sp>
        <p:nvSpPr>
          <p:cNvPr id="3" name="Inhaltsplatzhalter 2"/>
          <p:cNvSpPr>
            <a:spLocks noGrp="1"/>
          </p:cNvSpPr>
          <p:nvPr>
            <p:ph sz="quarter" idx="1"/>
          </p:nvPr>
        </p:nvSpPr>
        <p:spPr>
          <a:xfrm>
            <a:off x="1981200" y="1484784"/>
            <a:ext cx="8229600" cy="576064"/>
          </a:xfrm>
        </p:spPr>
        <p:txBody>
          <a:bodyPr>
            <a:normAutofit/>
          </a:bodyPr>
          <a:lstStyle/>
          <a:p>
            <a:r>
              <a:rPr lang="en-US" dirty="0"/>
              <a:t>Application areas</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203" y="2732291"/>
            <a:ext cx="2438027" cy="151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019" y="4725144"/>
            <a:ext cx="290611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684" y="1917332"/>
            <a:ext cx="1505474" cy="2176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202" y="1412776"/>
            <a:ext cx="299085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3685" y="4353560"/>
            <a:ext cx="3710397" cy="162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832" y="1757974"/>
            <a:ext cx="192405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03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Rectangle 12" hidden="1"/>
          <p:cNvGraphicFramePr>
            <a:graphicFrameLocks/>
          </p:cNvGraphicFramePr>
          <p:nvPr>
            <p:custDataLst>
              <p:tags r:id="rId1"/>
            </p:custDataLst>
          </p:nvPr>
        </p:nvGraphicFramePr>
        <p:xfrm>
          <a:off x="1524000" y="0"/>
          <a:ext cx="158750" cy="158750"/>
        </p:xfrm>
        <a:graphic>
          <a:graphicData uri="http://schemas.openxmlformats.org/presentationml/2006/ole">
            <mc:AlternateContent xmlns:mc="http://schemas.openxmlformats.org/markup-compatibility/2006">
              <mc:Choice xmlns:v="urn:schemas-microsoft-com:vml" Requires="v">
                <p:oleObj r:id="rId5" imgW="0" imgH="0" progId="">
                  <p:embed/>
                </p:oleObj>
              </mc:Choice>
              <mc:Fallback>
                <p:oleObj r:id="rId5" imgW="0" imgH="0" progId="">
                  <p:embed/>
                  <p:pic>
                    <p:nvPicPr>
                      <p:cNvPr id="14339" name="Rectangle 1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88"/>
          <p:cNvSpPr>
            <a:spLocks noChangeArrowheads="1"/>
          </p:cNvSpPr>
          <p:nvPr>
            <p:custDataLst>
              <p:tags r:id="rId2"/>
            </p:custDataLst>
          </p:nvPr>
        </p:nvSpPr>
        <p:spPr bwMode="gray">
          <a:xfrm>
            <a:off x="1828801"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rtl="1" eaLnBrk="0" hangingPunct="0">
              <a:spcBef>
                <a:spcPct val="0"/>
              </a:spcBef>
            </a:pPr>
            <a:r>
              <a:rPr lang="en-US" sz="2800" dirty="0">
                <a:solidFill>
                  <a:srgbClr val="1F497D"/>
                </a:solidFill>
                <a:latin typeface="Arial" charset="0"/>
              </a:rPr>
              <a:t>Recommendation Models</a:t>
            </a:r>
          </a:p>
        </p:txBody>
      </p:sp>
      <p:grpSp>
        <p:nvGrpSpPr>
          <p:cNvPr id="2" name="Group 22"/>
          <p:cNvGrpSpPr>
            <a:grpSpLocks/>
          </p:cNvGrpSpPr>
          <p:nvPr/>
        </p:nvGrpSpPr>
        <p:grpSpPr bwMode="auto">
          <a:xfrm>
            <a:off x="2094570" y="919101"/>
            <a:ext cx="7759700" cy="2365375"/>
            <a:chOff x="566738" y="3697288"/>
            <a:chExt cx="7759700" cy="2365375"/>
          </a:xfrm>
        </p:grpSpPr>
        <p:pic>
          <p:nvPicPr>
            <p:cNvPr id="104471" name="Picture 23"/>
            <p:cNvPicPr>
              <a:picLocks noChangeAspect="1" noChangeArrowheads="1"/>
            </p:cNvPicPr>
            <p:nvPr/>
          </p:nvPicPr>
          <p:blipFill>
            <a:blip r:embed="rId6" cstate="print"/>
            <a:srcRect/>
            <a:stretch>
              <a:fillRect/>
            </a:stretch>
          </p:blipFill>
          <p:spPr bwMode="auto">
            <a:xfrm>
              <a:off x="566738" y="3979863"/>
              <a:ext cx="2471738" cy="1246188"/>
            </a:xfrm>
            <a:prstGeom prst="rect">
              <a:avLst/>
            </a:prstGeom>
            <a:ln>
              <a:noFill/>
            </a:ln>
            <a:effectLst>
              <a:outerShdw blurRad="292100" dist="139700" dir="2700000" algn="tl" rotWithShape="0">
                <a:srgbClr val="333333">
                  <a:alpha val="65000"/>
                </a:srgbClr>
              </a:outerShdw>
            </a:effectLst>
          </p:spPr>
        </p:pic>
        <p:pic>
          <p:nvPicPr>
            <p:cNvPr id="14606"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3963" y="3836988"/>
              <a:ext cx="15287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54" name="Picture 6"/>
            <p:cNvPicPr>
              <a:picLocks noChangeAspect="1" noChangeArrowheads="1"/>
            </p:cNvPicPr>
            <p:nvPr/>
          </p:nvPicPr>
          <p:blipFill>
            <a:blip r:embed="rId8" cstate="print"/>
            <a:srcRect/>
            <a:stretch>
              <a:fillRect/>
            </a:stretch>
          </p:blipFill>
          <p:spPr bwMode="auto">
            <a:xfrm>
              <a:off x="4548188" y="3697288"/>
              <a:ext cx="2378075" cy="1490663"/>
            </a:xfrm>
            <a:prstGeom prst="rect">
              <a:avLst/>
            </a:prstGeom>
            <a:ln>
              <a:noFill/>
            </a:ln>
            <a:effectLst>
              <a:outerShdw blurRad="292100" dist="139700" dir="2700000" algn="tl" rotWithShape="0">
                <a:srgbClr val="333333">
                  <a:alpha val="65000"/>
                </a:srgbClr>
              </a:outerShdw>
            </a:effectLst>
          </p:spPr>
        </p:pic>
        <p:pic>
          <p:nvPicPr>
            <p:cNvPr id="104458" name="Picture 10"/>
            <p:cNvPicPr>
              <a:picLocks noChangeAspect="1" noChangeArrowheads="1"/>
            </p:cNvPicPr>
            <p:nvPr/>
          </p:nvPicPr>
          <p:blipFill>
            <a:blip r:embed="rId9" cstate="print"/>
            <a:srcRect/>
            <a:stretch>
              <a:fillRect/>
            </a:stretch>
          </p:blipFill>
          <p:spPr bwMode="auto">
            <a:xfrm>
              <a:off x="1781176" y="3697288"/>
              <a:ext cx="2767012" cy="1838325"/>
            </a:xfrm>
            <a:prstGeom prst="rect">
              <a:avLst/>
            </a:prstGeom>
            <a:ln>
              <a:noFill/>
            </a:ln>
            <a:effectLst>
              <a:outerShdw blurRad="292100" dist="139700" dir="2700000" algn="tl" rotWithShape="0">
                <a:srgbClr val="333333">
                  <a:alpha val="65000"/>
                </a:srgbClr>
              </a:outerShdw>
            </a:effectLst>
          </p:spPr>
        </p:pic>
        <p:pic>
          <p:nvPicPr>
            <p:cNvPr id="104457" name="Picture 9"/>
            <p:cNvPicPr>
              <a:picLocks noChangeAspect="1" noChangeArrowheads="1"/>
            </p:cNvPicPr>
            <p:nvPr/>
          </p:nvPicPr>
          <p:blipFill>
            <a:blip r:embed="rId10" cstate="print"/>
            <a:srcRect/>
            <a:stretch>
              <a:fillRect/>
            </a:stretch>
          </p:blipFill>
          <p:spPr bwMode="auto">
            <a:xfrm>
              <a:off x="2708276" y="5226051"/>
              <a:ext cx="1839912" cy="765175"/>
            </a:xfrm>
            <a:prstGeom prst="rect">
              <a:avLst/>
            </a:prstGeom>
            <a:ln>
              <a:noFill/>
            </a:ln>
            <a:effectLst>
              <a:outerShdw blurRad="292100" dist="139700" dir="2700000" algn="tl" rotWithShape="0">
                <a:srgbClr val="333333">
                  <a:alpha val="65000"/>
                </a:srgbClr>
              </a:outerShdw>
            </a:effectLst>
          </p:spPr>
        </p:pic>
        <p:pic>
          <p:nvPicPr>
            <p:cNvPr id="104459" name="Picture 11"/>
            <p:cNvPicPr>
              <a:picLocks noChangeAspect="1" noChangeArrowheads="1"/>
            </p:cNvPicPr>
            <p:nvPr/>
          </p:nvPicPr>
          <p:blipFill>
            <a:blip r:embed="rId11" cstate="print"/>
            <a:srcRect/>
            <a:stretch>
              <a:fillRect/>
            </a:stretch>
          </p:blipFill>
          <p:spPr bwMode="auto">
            <a:xfrm>
              <a:off x="1055688" y="4791076"/>
              <a:ext cx="1652588" cy="1228725"/>
            </a:xfrm>
            <a:prstGeom prst="rect">
              <a:avLst/>
            </a:prstGeom>
            <a:ln>
              <a:noFill/>
            </a:ln>
            <a:effectLst>
              <a:outerShdw blurRad="292100" dist="139700" dir="2700000" algn="tl" rotWithShape="0">
                <a:srgbClr val="333333">
                  <a:alpha val="65000"/>
                </a:srgbClr>
              </a:outerShdw>
            </a:effectLst>
          </p:spPr>
        </p:pic>
        <p:pic>
          <p:nvPicPr>
            <p:cNvPr id="14611"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68425" y="4376738"/>
              <a:ext cx="167005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60" name="Picture 12"/>
            <p:cNvPicPr>
              <a:picLocks noChangeAspect="1" noChangeArrowheads="1"/>
            </p:cNvPicPr>
            <p:nvPr/>
          </p:nvPicPr>
          <p:blipFill>
            <a:blip r:embed="rId13" cstate="print"/>
            <a:srcRect/>
            <a:stretch>
              <a:fillRect/>
            </a:stretch>
          </p:blipFill>
          <p:spPr bwMode="auto">
            <a:xfrm>
              <a:off x="4547905" y="5535455"/>
              <a:ext cx="1428170" cy="30748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462" name="Picture 14"/>
            <p:cNvPicPr>
              <a:picLocks noChangeAspect="1" noChangeArrowheads="1"/>
            </p:cNvPicPr>
            <p:nvPr/>
          </p:nvPicPr>
          <p:blipFill>
            <a:blip r:embed="rId14" cstate="print"/>
            <a:srcRect/>
            <a:stretch>
              <a:fillRect/>
            </a:stretch>
          </p:blipFill>
          <p:spPr bwMode="auto">
            <a:xfrm>
              <a:off x="6081713" y="4022726"/>
              <a:ext cx="1997075" cy="1512887"/>
            </a:xfrm>
            <a:prstGeom prst="rect">
              <a:avLst/>
            </a:prstGeom>
            <a:ln>
              <a:noFill/>
            </a:ln>
            <a:effectLst>
              <a:outerShdw blurRad="292100" dist="139700" dir="2700000" algn="tl" rotWithShape="0">
                <a:srgbClr val="333333">
                  <a:alpha val="65000"/>
                </a:srgbClr>
              </a:outerShdw>
            </a:effectLst>
          </p:spPr>
        </p:pic>
        <p:pic>
          <p:nvPicPr>
            <p:cNvPr id="14614"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48188" y="5114925"/>
              <a:ext cx="36544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615"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625850" y="4791075"/>
              <a:ext cx="45767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616" name="Picture 1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40388" y="4478338"/>
              <a:ext cx="25622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66" name="Picture 18"/>
            <p:cNvPicPr>
              <a:picLocks noChangeAspect="1" noChangeArrowheads="1"/>
            </p:cNvPicPr>
            <p:nvPr/>
          </p:nvPicPr>
          <p:blipFill>
            <a:blip r:embed="rId18" cstate="print"/>
            <a:srcRect/>
            <a:stretch>
              <a:fillRect/>
            </a:stretch>
          </p:blipFill>
          <p:spPr bwMode="auto">
            <a:xfrm>
              <a:off x="6526213" y="4987926"/>
              <a:ext cx="1800225" cy="1003300"/>
            </a:xfrm>
            <a:prstGeom prst="rect">
              <a:avLst/>
            </a:prstGeom>
            <a:ln>
              <a:noFill/>
            </a:ln>
            <a:effectLst>
              <a:outerShdw blurRad="292100" dist="139700" dir="2700000" algn="tl" rotWithShape="0">
                <a:srgbClr val="333333">
                  <a:alpha val="65000"/>
                </a:srgbClr>
              </a:outerShdw>
            </a:effectLst>
          </p:spPr>
        </p:pic>
        <p:pic>
          <p:nvPicPr>
            <p:cNvPr id="104463" name="Picture 15"/>
            <p:cNvPicPr>
              <a:picLocks noChangeAspect="1" noChangeArrowheads="1"/>
            </p:cNvPicPr>
            <p:nvPr/>
          </p:nvPicPr>
          <p:blipFill>
            <a:blip r:embed="rId19" cstate="print"/>
            <a:srcRect/>
            <a:stretch>
              <a:fillRect/>
            </a:stretch>
          </p:blipFill>
          <p:spPr bwMode="auto">
            <a:xfrm>
              <a:off x="5476876" y="5432426"/>
              <a:ext cx="604837" cy="138112"/>
            </a:xfrm>
            <a:prstGeom prst="rect">
              <a:avLst/>
            </a:prstGeom>
            <a:ln>
              <a:noFill/>
            </a:ln>
            <a:effectLst>
              <a:outerShdw blurRad="292100" dist="139700" dir="2700000" algn="tl" rotWithShape="0">
                <a:srgbClr val="333333">
                  <a:alpha val="65000"/>
                </a:srgbClr>
              </a:outerShdw>
            </a:effectLst>
          </p:spPr>
        </p:pic>
        <p:grpSp>
          <p:nvGrpSpPr>
            <p:cNvPr id="14619" name="Group 54"/>
            <p:cNvGrpSpPr>
              <a:grpSpLocks/>
            </p:cNvGrpSpPr>
            <p:nvPr/>
          </p:nvGrpSpPr>
          <p:grpSpPr bwMode="auto">
            <a:xfrm>
              <a:off x="5746750" y="5675313"/>
              <a:ext cx="1025525" cy="387350"/>
              <a:chOff x="5746110" y="5674618"/>
              <a:chExt cx="1025960" cy="387585"/>
            </a:xfrm>
          </p:grpSpPr>
          <p:pic>
            <p:nvPicPr>
              <p:cNvPr id="104469" name="Picture 21"/>
              <p:cNvPicPr>
                <a:picLocks noChangeAspect="1" noChangeArrowheads="1"/>
              </p:cNvPicPr>
              <p:nvPr/>
            </p:nvPicPr>
            <p:blipFill>
              <a:blip r:embed="rId20" cstate="print"/>
              <a:srcRect/>
              <a:stretch>
                <a:fillRect/>
              </a:stretch>
            </p:blipFill>
            <p:spPr bwMode="auto">
              <a:xfrm>
                <a:off x="5746111" y="5674618"/>
                <a:ext cx="1025960" cy="387585"/>
              </a:xfrm>
              <a:prstGeom prst="rect">
                <a:avLst/>
              </a:prstGeom>
              <a:ln>
                <a:noFill/>
              </a:ln>
              <a:effectLst>
                <a:outerShdw blurRad="292100" dist="139700" dir="2700000" algn="tl" rotWithShape="0">
                  <a:srgbClr val="333333">
                    <a:alpha val="65000"/>
                  </a:srgbClr>
                </a:outerShdw>
              </a:effectLst>
            </p:spPr>
          </p:pic>
          <p:pic>
            <p:nvPicPr>
              <p:cNvPr id="104470" name="Picture 22"/>
              <p:cNvPicPr>
                <a:picLocks noChangeAspect="1" noChangeArrowheads="1"/>
              </p:cNvPicPr>
              <p:nvPr/>
            </p:nvPicPr>
            <p:blipFill>
              <a:blip r:embed="rId21" cstate="print"/>
              <a:srcRect/>
              <a:stretch>
                <a:fillRect/>
              </a:stretch>
            </p:blipFill>
            <p:spPr bwMode="auto">
              <a:xfrm>
                <a:off x="5761993" y="5695269"/>
                <a:ext cx="606682" cy="247800"/>
              </a:xfrm>
              <a:prstGeom prst="rect">
                <a:avLst/>
              </a:prstGeom>
              <a:ln>
                <a:noFill/>
              </a:ln>
              <a:effectLst>
                <a:outerShdw blurRad="292100" dist="139700" dir="2700000" algn="tl" rotWithShape="0">
                  <a:srgbClr val="333333">
                    <a:alpha val="65000"/>
                  </a:srgbClr>
                </a:outerShdw>
              </a:effectLst>
            </p:spPr>
          </p:pic>
        </p:grpSp>
      </p:grpSp>
      <p:graphicFrame>
        <p:nvGraphicFramePr>
          <p:cNvPr id="56" name="Table 55"/>
          <p:cNvGraphicFramePr>
            <a:graphicFrameLocks noGrp="1"/>
          </p:cNvGraphicFramePr>
          <p:nvPr>
            <p:extLst>
              <p:ext uri="{D42A27DB-BD31-4B8C-83A1-F6EECF244321}">
                <p14:modId xmlns:p14="http://schemas.microsoft.com/office/powerpoint/2010/main" val="3812003831"/>
              </p:ext>
            </p:extLst>
          </p:nvPr>
        </p:nvGraphicFramePr>
        <p:xfrm>
          <a:off x="554804" y="3730003"/>
          <a:ext cx="10839233" cy="2902570"/>
        </p:xfrm>
        <a:graphic>
          <a:graphicData uri="http://schemas.openxmlformats.org/drawingml/2006/table">
            <a:tbl>
              <a:tblPr/>
              <a:tblGrid>
                <a:gridCol w="2420765">
                  <a:extLst>
                    <a:ext uri="{9D8B030D-6E8A-4147-A177-3AD203B41FA5}">
                      <a16:colId xmlns:a16="http://schemas.microsoft.com/office/drawing/2014/main" val="20000"/>
                    </a:ext>
                  </a:extLst>
                </a:gridCol>
                <a:gridCol w="858546">
                  <a:extLst>
                    <a:ext uri="{9D8B030D-6E8A-4147-A177-3AD203B41FA5}">
                      <a16:colId xmlns:a16="http://schemas.microsoft.com/office/drawing/2014/main" val="20001"/>
                    </a:ext>
                  </a:extLst>
                </a:gridCol>
                <a:gridCol w="345822">
                  <a:extLst>
                    <a:ext uri="{9D8B030D-6E8A-4147-A177-3AD203B41FA5}">
                      <a16:colId xmlns:a16="http://schemas.microsoft.com/office/drawing/2014/main" val="20002"/>
                    </a:ext>
                  </a:extLst>
                </a:gridCol>
                <a:gridCol w="501733">
                  <a:extLst>
                    <a:ext uri="{9D8B030D-6E8A-4147-A177-3AD203B41FA5}">
                      <a16:colId xmlns:a16="http://schemas.microsoft.com/office/drawing/2014/main" val="20003"/>
                    </a:ext>
                  </a:extLst>
                </a:gridCol>
                <a:gridCol w="616995">
                  <a:extLst>
                    <a:ext uri="{9D8B030D-6E8A-4147-A177-3AD203B41FA5}">
                      <a16:colId xmlns:a16="http://schemas.microsoft.com/office/drawing/2014/main" val="20004"/>
                    </a:ext>
                  </a:extLst>
                </a:gridCol>
                <a:gridCol w="542413">
                  <a:extLst>
                    <a:ext uri="{9D8B030D-6E8A-4147-A177-3AD203B41FA5}">
                      <a16:colId xmlns:a16="http://schemas.microsoft.com/office/drawing/2014/main" val="20005"/>
                    </a:ext>
                  </a:extLst>
                </a:gridCol>
                <a:gridCol w="440710">
                  <a:extLst>
                    <a:ext uri="{9D8B030D-6E8A-4147-A177-3AD203B41FA5}">
                      <a16:colId xmlns:a16="http://schemas.microsoft.com/office/drawing/2014/main" val="20006"/>
                    </a:ext>
                  </a:extLst>
                </a:gridCol>
                <a:gridCol w="298327">
                  <a:extLst>
                    <a:ext uri="{9D8B030D-6E8A-4147-A177-3AD203B41FA5}">
                      <a16:colId xmlns:a16="http://schemas.microsoft.com/office/drawing/2014/main" val="20007"/>
                    </a:ext>
                  </a:extLst>
                </a:gridCol>
                <a:gridCol w="386470">
                  <a:extLst>
                    <a:ext uri="{9D8B030D-6E8A-4147-A177-3AD203B41FA5}">
                      <a16:colId xmlns:a16="http://schemas.microsoft.com/office/drawing/2014/main" val="20008"/>
                    </a:ext>
                  </a:extLst>
                </a:gridCol>
                <a:gridCol w="522074">
                  <a:extLst>
                    <a:ext uri="{9D8B030D-6E8A-4147-A177-3AD203B41FA5}">
                      <a16:colId xmlns:a16="http://schemas.microsoft.com/office/drawing/2014/main" val="20009"/>
                    </a:ext>
                  </a:extLst>
                </a:gridCol>
                <a:gridCol w="467831">
                  <a:extLst>
                    <a:ext uri="{9D8B030D-6E8A-4147-A177-3AD203B41FA5}">
                      <a16:colId xmlns:a16="http://schemas.microsoft.com/office/drawing/2014/main" val="20010"/>
                    </a:ext>
                  </a:extLst>
                </a:gridCol>
                <a:gridCol w="440710">
                  <a:extLst>
                    <a:ext uri="{9D8B030D-6E8A-4147-A177-3AD203B41FA5}">
                      <a16:colId xmlns:a16="http://schemas.microsoft.com/office/drawing/2014/main" val="20011"/>
                    </a:ext>
                  </a:extLst>
                </a:gridCol>
                <a:gridCol w="454272">
                  <a:extLst>
                    <a:ext uri="{9D8B030D-6E8A-4147-A177-3AD203B41FA5}">
                      <a16:colId xmlns:a16="http://schemas.microsoft.com/office/drawing/2014/main" val="20012"/>
                    </a:ext>
                  </a:extLst>
                </a:gridCol>
                <a:gridCol w="400032">
                  <a:extLst>
                    <a:ext uri="{9D8B030D-6E8A-4147-A177-3AD203B41FA5}">
                      <a16:colId xmlns:a16="http://schemas.microsoft.com/office/drawing/2014/main" val="20013"/>
                    </a:ext>
                  </a:extLst>
                </a:gridCol>
                <a:gridCol w="610215">
                  <a:extLst>
                    <a:ext uri="{9D8B030D-6E8A-4147-A177-3AD203B41FA5}">
                      <a16:colId xmlns:a16="http://schemas.microsoft.com/office/drawing/2014/main" val="20014"/>
                    </a:ext>
                  </a:extLst>
                </a:gridCol>
                <a:gridCol w="752599">
                  <a:extLst>
                    <a:ext uri="{9D8B030D-6E8A-4147-A177-3AD203B41FA5}">
                      <a16:colId xmlns:a16="http://schemas.microsoft.com/office/drawing/2014/main" val="20015"/>
                    </a:ext>
                  </a:extLst>
                </a:gridCol>
                <a:gridCol w="345789">
                  <a:extLst>
                    <a:ext uri="{9D8B030D-6E8A-4147-A177-3AD203B41FA5}">
                      <a16:colId xmlns:a16="http://schemas.microsoft.com/office/drawing/2014/main" val="20016"/>
                    </a:ext>
                  </a:extLst>
                </a:gridCol>
                <a:gridCol w="433930">
                  <a:extLst>
                    <a:ext uri="{9D8B030D-6E8A-4147-A177-3AD203B41FA5}">
                      <a16:colId xmlns:a16="http://schemas.microsoft.com/office/drawing/2014/main" val="20017"/>
                    </a:ext>
                  </a:extLst>
                </a:gridCol>
              </a:tblGrid>
              <a:tr h="189406">
                <a:tc rowSpan="2">
                  <a:txBody>
                    <a:bodyPr/>
                    <a:lstStyle/>
                    <a:p>
                      <a:pPr algn="ctr" fontAlgn="ctr"/>
                      <a:r>
                        <a:rPr lang="en-US" sz="900" b="1" i="0" u="none" strike="noStrike" baseline="0" dirty="0">
                          <a:solidFill>
                            <a:srgbClr val="FFFFFF"/>
                          </a:solidFill>
                          <a:latin typeface="+mn-lt"/>
                        </a:rPr>
                        <a:t>Model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rowSpan="2">
                  <a:txBody>
                    <a:bodyPr/>
                    <a:lstStyle/>
                    <a:p>
                      <a:pPr algn="ctr" fontAlgn="ctr"/>
                      <a:r>
                        <a:rPr lang="en-US" sz="900" b="1" i="0" u="none" strike="noStrike" baseline="0" dirty="0">
                          <a:solidFill>
                            <a:srgbClr val="FFFFFF"/>
                          </a:solidFill>
                          <a:latin typeface="+mn-lt"/>
                        </a:rPr>
                        <a:t>Commonness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gridSpan="16">
                  <a:txBody>
                    <a:bodyPr/>
                    <a:lstStyle/>
                    <a:p>
                      <a:pPr algn="ctr" fontAlgn="ctr"/>
                      <a:r>
                        <a:rPr lang="en-US" sz="900" b="1" i="0" u="none" strike="noStrike" baseline="0" dirty="0">
                          <a:solidFill>
                            <a:srgbClr val="FFFFFF"/>
                          </a:solidFill>
                          <a:latin typeface="Tele-GroteskNor"/>
                        </a:rPr>
                        <a:t>Used By:</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89406">
                <a:tc vMerge="1">
                  <a:txBody>
                    <a:bodyPr/>
                    <a:lstStyle/>
                    <a:p>
                      <a:endParaRPr lang="en-US"/>
                    </a:p>
                  </a:txBody>
                  <a:tcPr/>
                </a:tc>
                <a:tc vMerge="1">
                  <a:txBody>
                    <a:bodyPr/>
                    <a:lstStyle/>
                    <a:p>
                      <a:endParaRPr lang="en-US"/>
                    </a:p>
                  </a:txBody>
                  <a:tcPr/>
                </a:tc>
                <a:tc>
                  <a:txBody>
                    <a:bodyPr/>
                    <a:lstStyle/>
                    <a:p>
                      <a:pPr algn="ctr" fontAlgn="ctr"/>
                      <a:r>
                        <a:rPr lang="en-US" sz="900" b="0" i="0" u="none" strike="noStrike" baseline="0" dirty="0">
                          <a:solidFill>
                            <a:srgbClr val="FFFFFF"/>
                          </a:solidFill>
                          <a:latin typeface="+mn-lt"/>
                        </a:rPr>
                        <a:t>Jinni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a:solidFill>
                            <a:srgbClr val="FFFFFF"/>
                          </a:solidFill>
                          <a:latin typeface="+mn-lt"/>
                        </a:rPr>
                        <a:t>Taste Kid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Nanocrowd</a:t>
                      </a:r>
                      <a:r>
                        <a:rPr lang="en-US" sz="900" b="0" i="0" u="none" strike="noStrike" baseline="0" dirty="0">
                          <a:solidFill>
                            <a:srgbClr val="FFFFFF"/>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Clerkdogs</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Criticker</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IMDb</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Flixster</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Movielens</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a:solidFill>
                            <a:srgbClr val="FFFFFF"/>
                          </a:solidFill>
                          <a:latin typeface="+mn-lt"/>
                        </a:rPr>
                        <a:t>Netflix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Shazam</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a:solidFill>
                            <a:srgbClr val="FFFFFF"/>
                          </a:solidFill>
                          <a:latin typeface="+mn-lt"/>
                        </a:rPr>
                        <a:t>Pandora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a:solidFill>
                            <a:srgbClr val="FFFFFF"/>
                          </a:solidFill>
                          <a:latin typeface="+mn-lt"/>
                        </a:rPr>
                        <a:t>LastFM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YooChoose</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a:solidFill>
                            <a:srgbClr val="FFFFFF"/>
                          </a:solidFill>
                          <a:latin typeface="+mn-lt"/>
                        </a:rPr>
                        <a:t>Think Analytics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err="1">
                          <a:solidFill>
                            <a:srgbClr val="FFFFFF"/>
                          </a:solidFill>
                          <a:latin typeface="+mn-lt"/>
                        </a:rPr>
                        <a:t>Itunes</a:t>
                      </a:r>
                      <a:endParaRPr lang="en-US" sz="9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900" b="0" i="0" u="none" strike="noStrike" baseline="0" dirty="0">
                          <a:solidFill>
                            <a:srgbClr val="FFFFFF"/>
                          </a:solidFill>
                          <a:latin typeface="+mn-lt"/>
                        </a:rPr>
                        <a:t>Amazon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10001"/>
                  </a:ext>
                </a:extLst>
              </a:tr>
              <a:tr h="189406">
                <a:tc>
                  <a:txBody>
                    <a:bodyPr/>
                    <a:lstStyle/>
                    <a:p>
                      <a:pPr algn="l" fontAlgn="ctr"/>
                      <a:r>
                        <a:rPr lang="en-US" sz="900" b="1" i="0" u="none" strike="noStrike" baseline="0" dirty="0">
                          <a:latin typeface="+mn-lt"/>
                        </a:rPr>
                        <a:t>Collaborative Filtering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189406">
                <a:tc>
                  <a:txBody>
                    <a:bodyPr/>
                    <a:lstStyle/>
                    <a:p>
                      <a:pPr algn="l" fontAlgn="ctr"/>
                      <a:r>
                        <a:rPr lang="en-US" sz="900" b="1" i="0" u="none" strike="noStrike" baseline="0" dirty="0">
                          <a:latin typeface="+mn-lt"/>
                        </a:rPr>
                        <a:t>Content-Based Techniques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189406">
                <a:tc>
                  <a:txBody>
                    <a:bodyPr/>
                    <a:lstStyle/>
                    <a:p>
                      <a:pPr algn="l" fontAlgn="ctr"/>
                      <a:r>
                        <a:rPr lang="en-US" sz="900" b="1" i="0" u="none" strike="noStrike" baseline="0" dirty="0">
                          <a:latin typeface="+mn-lt"/>
                        </a:rPr>
                        <a:t>Knowledge-Based Techniques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189406">
                <a:tc>
                  <a:txBody>
                    <a:bodyPr/>
                    <a:lstStyle/>
                    <a:p>
                      <a:pPr algn="l" fontAlgn="ctr"/>
                      <a:r>
                        <a:rPr lang="en-US" sz="900" b="1" i="0" u="none" strike="noStrike" baseline="0" dirty="0">
                          <a:latin typeface="+mn-lt"/>
                        </a:rPr>
                        <a:t>Stereotype-Based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360774">
                <a:tc>
                  <a:txBody>
                    <a:bodyPr/>
                    <a:lstStyle/>
                    <a:p>
                      <a:pPr algn="l" fontAlgn="ctr"/>
                      <a:r>
                        <a:rPr lang="en-US" sz="900" b="1" i="0" u="none" strike="noStrike" baseline="0" dirty="0" err="1">
                          <a:latin typeface="+mn-lt"/>
                        </a:rPr>
                        <a:t>Ontologies</a:t>
                      </a:r>
                      <a:r>
                        <a:rPr lang="en-US" sz="900" b="1" i="0" u="none" strike="noStrike" baseline="0" dirty="0">
                          <a:latin typeface="+mn-lt"/>
                        </a:rPr>
                        <a:t> and Semantic Web Technologies for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189406">
                <a:tc>
                  <a:txBody>
                    <a:bodyPr/>
                    <a:lstStyle/>
                    <a:p>
                      <a:pPr marL="0" marR="0" lvl="0" indent="0" algn="l" defTabSz="914400" rtl="1" eaLnBrk="1" fontAlgn="ctr" latinLnBrk="0" hangingPunct="1">
                        <a:lnSpc>
                          <a:spcPct val="100000"/>
                        </a:lnSpc>
                        <a:spcBef>
                          <a:spcPts val="0"/>
                        </a:spcBef>
                        <a:spcAft>
                          <a:spcPts val="0"/>
                        </a:spcAft>
                        <a:buClrTx/>
                        <a:buSzTx/>
                        <a:buFontTx/>
                        <a:buNone/>
                        <a:tabLst/>
                        <a:defRPr/>
                      </a:pPr>
                      <a:r>
                        <a:rPr lang="en-US" sz="900" b="1" i="0" u="none" strike="noStrike" baseline="0" dirty="0">
                          <a:latin typeface="+mn-lt"/>
                        </a:rPr>
                        <a:t>Community Based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360774">
                <a:tc>
                  <a:txBody>
                    <a:bodyPr/>
                    <a:lstStyle/>
                    <a:p>
                      <a:pPr algn="l" fontAlgn="ctr"/>
                      <a:r>
                        <a:rPr lang="fr-FR" sz="900" b="1" i="0" u="none" strike="noStrike" baseline="0" dirty="0" err="1">
                          <a:latin typeface="+mn-lt"/>
                        </a:rPr>
                        <a:t>Demographic</a:t>
                      </a:r>
                      <a:r>
                        <a:rPr lang="fr-FR" sz="900" b="1" i="0" u="none" strike="noStrike" baseline="0" dirty="0">
                          <a:latin typeface="+mn-lt"/>
                        </a:rPr>
                        <a:t> </a:t>
                      </a:r>
                      <a:r>
                        <a:rPr lang="fr-FR" sz="900" b="1" i="0" u="none" strike="noStrike" baseline="0" dirty="0" err="1">
                          <a:latin typeface="+mn-lt"/>
                        </a:rPr>
                        <a:t>Based</a:t>
                      </a:r>
                      <a:r>
                        <a:rPr lang="fr-FR" sz="900" b="1" i="0" u="none" strike="noStrike" baseline="0" dirty="0">
                          <a:latin typeface="+mn-lt"/>
                        </a:rPr>
                        <a:t> </a:t>
                      </a:r>
                      <a:r>
                        <a:rPr lang="fr-FR" sz="900" b="1" i="0" u="none" strike="noStrike" baseline="0" dirty="0" err="1">
                          <a:latin typeface="+mn-lt"/>
                        </a:rPr>
                        <a:t>Recommender</a:t>
                      </a:r>
                      <a:r>
                        <a:rPr lang="fr-FR" sz="900" b="1" i="0" u="none" strike="noStrike" baseline="0" dirty="0">
                          <a:latin typeface="+mn-lt"/>
                        </a:rPr>
                        <a:t> </a:t>
                      </a:r>
                      <a:r>
                        <a:rPr lang="fr-FR" sz="900" b="1" i="0" u="none" strike="noStrike" baseline="0" dirty="0" err="1">
                          <a:latin typeface="+mn-lt"/>
                        </a:rPr>
                        <a:t>Systems</a:t>
                      </a:r>
                      <a:endParaRPr lang="fr-FR"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189406">
                <a:tc>
                  <a:txBody>
                    <a:bodyPr/>
                    <a:lstStyle/>
                    <a:p>
                      <a:pPr algn="l" fontAlgn="ctr"/>
                      <a:r>
                        <a:rPr lang="en-US" sz="900" b="1" i="0" u="none" strike="noStrike" baseline="0" dirty="0">
                          <a:latin typeface="+mn-lt"/>
                        </a:rPr>
                        <a:t>Context Aware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95982">
                <a:tc>
                  <a:txBody>
                    <a:bodyPr/>
                    <a:lstStyle/>
                    <a:p>
                      <a:pPr algn="l" fontAlgn="ctr"/>
                      <a:r>
                        <a:rPr lang="en-US" sz="900" b="1" i="0" u="none" strike="noStrike" baseline="0" dirty="0">
                          <a:latin typeface="+mn-lt"/>
                        </a:rPr>
                        <a:t>Conversational/Critiquing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369792">
                <a:tc>
                  <a:txBody>
                    <a:bodyPr/>
                    <a:lstStyle/>
                    <a:p>
                      <a:pPr marL="0" marR="0" lvl="0" indent="0" algn="l" defTabSz="914400" rtl="1" eaLnBrk="1" fontAlgn="ctr" latinLnBrk="0" hangingPunct="1">
                        <a:lnSpc>
                          <a:spcPct val="100000"/>
                        </a:lnSpc>
                        <a:spcBef>
                          <a:spcPts val="0"/>
                        </a:spcBef>
                        <a:spcAft>
                          <a:spcPts val="0"/>
                        </a:spcAft>
                        <a:buClrTx/>
                        <a:buSzTx/>
                        <a:buFontTx/>
                        <a:buNone/>
                        <a:tabLst/>
                        <a:defRPr/>
                      </a:pPr>
                      <a:r>
                        <a:rPr lang="en-US" sz="900" b="1" i="0" u="none" strike="noStrike" baseline="0" dirty="0">
                          <a:latin typeface="+mn-lt"/>
                        </a:rPr>
                        <a:t>Hybrid Techniques</a:t>
                      </a:r>
                    </a:p>
                    <a:p>
                      <a:pPr algn="l"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pSp>
        <p:nvGrpSpPr>
          <p:cNvPr id="57" name="Group 85"/>
          <p:cNvGrpSpPr>
            <a:grpSpLocks/>
          </p:cNvGrpSpPr>
          <p:nvPr/>
        </p:nvGrpSpPr>
        <p:grpSpPr bwMode="auto">
          <a:xfrm>
            <a:off x="4029075" y="4577925"/>
            <a:ext cx="101600" cy="1714500"/>
            <a:chOff x="2552700" y="4147461"/>
            <a:chExt cx="101094" cy="1715881"/>
          </a:xfrm>
        </p:grpSpPr>
        <p:grpSp>
          <p:nvGrpSpPr>
            <p:cNvPr id="58" name="Group 50"/>
            <p:cNvGrpSpPr>
              <a:grpSpLocks/>
            </p:cNvGrpSpPr>
            <p:nvPr/>
          </p:nvGrpSpPr>
          <p:grpSpPr bwMode="auto">
            <a:xfrm>
              <a:off x="2552700" y="4147461"/>
              <a:ext cx="100800" cy="100800"/>
              <a:chOff x="756616" y="2038350"/>
              <a:chExt cx="914400" cy="914400"/>
            </a:xfrm>
          </p:grpSpPr>
          <p:sp>
            <p:nvSpPr>
              <p:cNvPr id="91" name="Oval 5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92" name="Pie 91"/>
              <p:cNvSpPr/>
              <p:nvPr/>
            </p:nvSpPr>
            <p:spPr bwMode="auto">
              <a:xfrm rot="5400000">
                <a:off x="761157" y="2033809"/>
                <a:ext cx="907981" cy="917063"/>
              </a:xfrm>
              <a:prstGeom prst="pie">
                <a:avLst>
                  <a:gd name="adj1" fmla="val 10855090"/>
                  <a:gd name="adj2" fmla="val 5431113"/>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60" name="Group 50"/>
            <p:cNvGrpSpPr>
              <a:grpSpLocks/>
            </p:cNvGrpSpPr>
            <p:nvPr/>
          </p:nvGrpSpPr>
          <p:grpSpPr bwMode="auto">
            <a:xfrm>
              <a:off x="2552700" y="4283665"/>
              <a:ext cx="100800" cy="100800"/>
              <a:chOff x="756616" y="2038350"/>
              <a:chExt cx="914400" cy="914400"/>
            </a:xfrm>
          </p:grpSpPr>
          <p:sp>
            <p:nvSpPr>
              <p:cNvPr id="89" name="Oval 5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90" name="Pie 89"/>
              <p:cNvSpPr/>
              <p:nvPr/>
            </p:nvSpPr>
            <p:spPr bwMode="auto">
              <a:xfrm rot="5400000">
                <a:off x="761157" y="2037722"/>
                <a:ext cx="907981" cy="917063"/>
              </a:xfrm>
              <a:prstGeom prst="pie">
                <a:avLst>
                  <a:gd name="adj1" fmla="val 10855090"/>
                  <a:gd name="adj2" fmla="val 5431113"/>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61" name="Group 40"/>
            <p:cNvGrpSpPr>
              <a:grpSpLocks/>
            </p:cNvGrpSpPr>
            <p:nvPr/>
          </p:nvGrpSpPr>
          <p:grpSpPr bwMode="auto">
            <a:xfrm>
              <a:off x="2552700" y="4419869"/>
              <a:ext cx="100800" cy="100800"/>
              <a:chOff x="756616" y="2038350"/>
              <a:chExt cx="914400" cy="914400"/>
            </a:xfrm>
          </p:grpSpPr>
          <p:sp>
            <p:nvSpPr>
              <p:cNvPr id="87"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88" name="Pie 87"/>
              <p:cNvSpPr/>
              <p:nvPr/>
            </p:nvSpPr>
            <p:spPr bwMode="auto">
              <a:xfrm rot="5400000">
                <a:off x="753948" y="2034418"/>
                <a:ext cx="922398"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63" name="Group 53"/>
            <p:cNvGrpSpPr>
              <a:grpSpLocks/>
            </p:cNvGrpSpPr>
            <p:nvPr/>
          </p:nvGrpSpPr>
          <p:grpSpPr bwMode="auto">
            <a:xfrm>
              <a:off x="2552700" y="4761798"/>
              <a:ext cx="100800" cy="100800"/>
              <a:chOff x="756616" y="2038350"/>
              <a:chExt cx="914400" cy="914400"/>
            </a:xfrm>
          </p:grpSpPr>
          <p:sp>
            <p:nvSpPr>
              <p:cNvPr id="85" name="Oval 54"/>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86" name="Pie 85"/>
              <p:cNvSpPr/>
              <p:nvPr/>
            </p:nvSpPr>
            <p:spPr bwMode="auto">
              <a:xfrm rot="5400000">
                <a:off x="761148" y="2038530"/>
                <a:ext cx="907990" cy="917063"/>
              </a:xfrm>
              <a:prstGeom prst="pie">
                <a:avLst>
                  <a:gd name="adj1" fmla="val 10855090"/>
                  <a:gd name="adj2" fmla="val 16223761"/>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64" name="Group 40"/>
            <p:cNvGrpSpPr>
              <a:grpSpLocks/>
            </p:cNvGrpSpPr>
            <p:nvPr/>
          </p:nvGrpSpPr>
          <p:grpSpPr bwMode="auto">
            <a:xfrm>
              <a:off x="2552700" y="4556367"/>
              <a:ext cx="100800" cy="100800"/>
              <a:chOff x="756616" y="2038350"/>
              <a:chExt cx="914400" cy="914400"/>
            </a:xfrm>
          </p:grpSpPr>
          <p:sp>
            <p:nvSpPr>
              <p:cNvPr id="83"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84" name="Pie 83"/>
              <p:cNvSpPr/>
              <p:nvPr/>
            </p:nvSpPr>
            <p:spPr bwMode="auto">
              <a:xfrm rot="5400000">
                <a:off x="753948" y="2035661"/>
                <a:ext cx="922398"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67" name="Group 40"/>
            <p:cNvGrpSpPr>
              <a:grpSpLocks/>
            </p:cNvGrpSpPr>
            <p:nvPr/>
          </p:nvGrpSpPr>
          <p:grpSpPr bwMode="auto">
            <a:xfrm>
              <a:off x="2552700" y="4960581"/>
              <a:ext cx="100800" cy="100800"/>
              <a:chOff x="756616" y="2038350"/>
              <a:chExt cx="914400" cy="914400"/>
            </a:xfrm>
          </p:grpSpPr>
          <p:sp>
            <p:nvSpPr>
              <p:cNvPr id="81"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82" name="Pie 81"/>
              <p:cNvSpPr/>
              <p:nvPr/>
            </p:nvSpPr>
            <p:spPr bwMode="auto">
              <a:xfrm rot="5400000">
                <a:off x="761157" y="2036842"/>
                <a:ext cx="907981"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sp>
          <p:nvSpPr>
            <p:cNvPr id="68" name="Oval 57"/>
            <p:cNvSpPr>
              <a:spLocks noChangeArrowheads="1"/>
            </p:cNvSpPr>
            <p:nvPr/>
          </p:nvSpPr>
          <p:spPr bwMode="auto">
            <a:xfrm>
              <a:off x="2552700" y="5149639"/>
              <a:ext cx="100800" cy="1008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grpSp>
          <p:nvGrpSpPr>
            <p:cNvPr id="70" name="Group 40"/>
            <p:cNvGrpSpPr>
              <a:grpSpLocks/>
            </p:cNvGrpSpPr>
            <p:nvPr/>
          </p:nvGrpSpPr>
          <p:grpSpPr bwMode="auto">
            <a:xfrm>
              <a:off x="2552994" y="5356365"/>
              <a:ext cx="100800" cy="100800"/>
              <a:chOff x="756616" y="2038350"/>
              <a:chExt cx="914400" cy="914400"/>
            </a:xfrm>
          </p:grpSpPr>
          <p:sp>
            <p:nvSpPr>
              <p:cNvPr id="79"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80" name="Pie 79"/>
              <p:cNvSpPr/>
              <p:nvPr/>
            </p:nvSpPr>
            <p:spPr bwMode="auto">
              <a:xfrm rot="5400000">
                <a:off x="758485" y="2035235"/>
                <a:ext cx="907990"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71" name="Group 53"/>
            <p:cNvGrpSpPr>
              <a:grpSpLocks/>
            </p:cNvGrpSpPr>
            <p:nvPr/>
          </p:nvGrpSpPr>
          <p:grpSpPr bwMode="auto">
            <a:xfrm>
              <a:off x="2552700" y="5531287"/>
              <a:ext cx="100800" cy="100800"/>
              <a:chOff x="756616" y="2038350"/>
              <a:chExt cx="914400" cy="914400"/>
            </a:xfrm>
          </p:grpSpPr>
          <p:sp>
            <p:nvSpPr>
              <p:cNvPr id="77" name="Oval 54"/>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78" name="Pie 77"/>
              <p:cNvSpPr/>
              <p:nvPr/>
            </p:nvSpPr>
            <p:spPr bwMode="auto">
              <a:xfrm rot="5400000">
                <a:off x="761148" y="2033818"/>
                <a:ext cx="907990" cy="917063"/>
              </a:xfrm>
              <a:prstGeom prst="pie">
                <a:avLst>
                  <a:gd name="adj1" fmla="val 10855090"/>
                  <a:gd name="adj2" fmla="val 16223761"/>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nvGrpSpPr>
            <p:cNvPr id="73" name="Group 40"/>
            <p:cNvGrpSpPr>
              <a:grpSpLocks/>
            </p:cNvGrpSpPr>
            <p:nvPr/>
          </p:nvGrpSpPr>
          <p:grpSpPr bwMode="auto">
            <a:xfrm>
              <a:off x="2552700" y="5762542"/>
              <a:ext cx="100800" cy="100800"/>
              <a:chOff x="756616" y="2038350"/>
              <a:chExt cx="914400" cy="914400"/>
            </a:xfrm>
          </p:grpSpPr>
          <p:sp>
            <p:nvSpPr>
              <p:cNvPr id="74"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lgn="r" rtl="1"/>
                <a:endParaRPr lang="en-US">
                  <a:solidFill>
                    <a:prstClr val="black"/>
                  </a:solidFill>
                  <a:latin typeface="Calibri"/>
                </a:endParaRPr>
              </a:p>
            </p:txBody>
          </p:sp>
          <p:sp>
            <p:nvSpPr>
              <p:cNvPr id="76" name="Pie 75"/>
              <p:cNvSpPr/>
              <p:nvPr/>
            </p:nvSpPr>
            <p:spPr bwMode="auto">
              <a:xfrm rot="5400000">
                <a:off x="761148" y="2040228"/>
                <a:ext cx="907990"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lgn="r" rtl="1">
                  <a:defRPr/>
                </a:pPr>
                <a:endParaRPr lang="en-US">
                  <a:solidFill>
                    <a:prstClr val="black"/>
                  </a:solidFill>
                  <a:latin typeface="Calibri"/>
                </a:endParaRPr>
              </a:p>
            </p:txBody>
          </p:sp>
        </p:grpSp>
      </p:grpSp>
    </p:spTree>
    <p:extLst>
      <p:ext uri="{BB962C8B-B14F-4D97-AF65-F5344CB8AC3E}">
        <p14:creationId xmlns:p14="http://schemas.microsoft.com/office/powerpoint/2010/main" val="3187987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0246"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0247"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0248"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sp>
        <p:nvSpPr>
          <p:cNvPr id="10244" name="Rechteck 31"/>
          <p:cNvSpPr>
            <a:spLocks noChangeArrowheads="1"/>
          </p:cNvSpPr>
          <p:nvPr/>
        </p:nvSpPr>
        <p:spPr bwMode="auto">
          <a:xfrm>
            <a:off x="5810250" y="1643064"/>
            <a:ext cx="4572000" cy="1015663"/>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Recommender systems reduce information overload by estimating relevance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1273"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1274"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1275"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grpSp>
        <p:nvGrpSpPr>
          <p:cNvPr id="3" name="Gruppieren 13"/>
          <p:cNvGrpSpPr>
            <a:grpSpLocks/>
          </p:cNvGrpSpPr>
          <p:nvPr/>
        </p:nvGrpSpPr>
        <p:grpSpPr bwMode="auto">
          <a:xfrm>
            <a:off x="2222500" y="1643064"/>
            <a:ext cx="3659188" cy="1296987"/>
            <a:chOff x="699167" y="1643050"/>
            <a:chExt cx="3658519" cy="1297164"/>
          </a:xfrm>
        </p:grpSpPr>
        <p:pic>
          <p:nvPicPr>
            <p:cNvPr id="11271" name="Grafik 10" descr="UM.png"/>
            <p:cNvPicPr>
              <a:picLocks noChangeAspect="1"/>
            </p:cNvPicPr>
            <p:nvPr/>
          </p:nvPicPr>
          <p:blipFill>
            <a:blip r:embed="rId6"/>
            <a:srcRect/>
            <a:stretch>
              <a:fillRect/>
            </a:stretch>
          </p:blipFill>
          <p:spPr bwMode="auto">
            <a:xfrm>
              <a:off x="699167" y="1643050"/>
              <a:ext cx="1801131" cy="967050"/>
            </a:xfrm>
            <a:prstGeom prst="rect">
              <a:avLst/>
            </a:prstGeom>
            <a:noFill/>
            <a:ln w="9525">
              <a:noFill/>
              <a:miter lim="800000"/>
              <a:headEnd/>
              <a:tailEnd/>
            </a:ln>
          </p:spPr>
        </p:pic>
        <p:pic>
          <p:nvPicPr>
            <p:cNvPr id="11272" name="Grafik 11" descr="UMarrow.png"/>
            <p:cNvPicPr>
              <a:picLocks noChangeAspect="1"/>
            </p:cNvPicPr>
            <p:nvPr/>
          </p:nvPicPr>
          <p:blipFill>
            <a:blip r:embed="rId7"/>
            <a:srcRect/>
            <a:stretch>
              <a:fillRect/>
            </a:stretch>
          </p:blipFill>
          <p:spPr bwMode="auto">
            <a:xfrm>
              <a:off x="2571736" y="2071678"/>
              <a:ext cx="1785950" cy="868536"/>
            </a:xfrm>
            <a:prstGeom prst="rect">
              <a:avLst/>
            </a:prstGeom>
            <a:noFill/>
            <a:ln w="9525">
              <a:noFill/>
              <a:miter lim="800000"/>
              <a:headEnd/>
              <a:tailEnd/>
            </a:ln>
          </p:spPr>
        </p:pic>
      </p:grpSp>
      <p:sp>
        <p:nvSpPr>
          <p:cNvPr id="11269" name="Rechteck 14"/>
          <p:cNvSpPr>
            <a:spLocks noChangeArrowheads="1"/>
          </p:cNvSpPr>
          <p:nvPr/>
        </p:nvSpPr>
        <p:spPr bwMode="auto">
          <a:xfrm>
            <a:off x="5810250" y="1500188"/>
            <a:ext cx="4572000" cy="400110"/>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Personalized recommendations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2300"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2301"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2302"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sp>
        <p:nvSpPr>
          <p:cNvPr id="12292" name="Rechteck 8"/>
          <p:cNvSpPr>
            <a:spLocks noChangeArrowheads="1"/>
          </p:cNvSpPr>
          <p:nvPr/>
        </p:nvSpPr>
        <p:spPr bwMode="auto">
          <a:xfrm>
            <a:off x="5881688" y="1571625"/>
            <a:ext cx="4572000" cy="707886"/>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Collaborative: "Tell me what's popular among my peers"</a:t>
            </a:r>
          </a:p>
        </p:txBody>
      </p:sp>
      <p:grpSp>
        <p:nvGrpSpPr>
          <p:cNvPr id="3" name="Gruppieren 13"/>
          <p:cNvGrpSpPr>
            <a:grpSpLocks/>
          </p:cNvGrpSpPr>
          <p:nvPr/>
        </p:nvGrpSpPr>
        <p:grpSpPr bwMode="auto">
          <a:xfrm>
            <a:off x="2222500" y="1643064"/>
            <a:ext cx="3659188" cy="1296987"/>
            <a:chOff x="699167" y="1643050"/>
            <a:chExt cx="3658519" cy="1297164"/>
          </a:xfrm>
        </p:grpSpPr>
        <p:pic>
          <p:nvPicPr>
            <p:cNvPr id="12298" name="Grafik 10" descr="UM.png"/>
            <p:cNvPicPr>
              <a:picLocks noChangeAspect="1"/>
            </p:cNvPicPr>
            <p:nvPr/>
          </p:nvPicPr>
          <p:blipFill>
            <a:blip r:embed="rId6"/>
            <a:srcRect/>
            <a:stretch>
              <a:fillRect/>
            </a:stretch>
          </p:blipFill>
          <p:spPr bwMode="auto">
            <a:xfrm>
              <a:off x="699167" y="1643050"/>
              <a:ext cx="1801131" cy="967050"/>
            </a:xfrm>
            <a:prstGeom prst="rect">
              <a:avLst/>
            </a:prstGeom>
            <a:noFill/>
            <a:ln w="9525">
              <a:noFill/>
              <a:miter lim="800000"/>
              <a:headEnd/>
              <a:tailEnd/>
            </a:ln>
          </p:spPr>
        </p:pic>
        <p:pic>
          <p:nvPicPr>
            <p:cNvPr id="12299" name="Grafik 11" descr="UMarrow.png"/>
            <p:cNvPicPr>
              <a:picLocks noChangeAspect="1"/>
            </p:cNvPicPr>
            <p:nvPr/>
          </p:nvPicPr>
          <p:blipFill>
            <a:blip r:embed="rId7"/>
            <a:srcRect/>
            <a:stretch>
              <a:fillRect/>
            </a:stretch>
          </p:blipFill>
          <p:spPr bwMode="auto">
            <a:xfrm>
              <a:off x="2571736" y="2071678"/>
              <a:ext cx="1785950" cy="868536"/>
            </a:xfrm>
            <a:prstGeom prst="rect">
              <a:avLst/>
            </a:prstGeom>
            <a:noFill/>
            <a:ln w="9525">
              <a:noFill/>
              <a:miter lim="800000"/>
              <a:headEnd/>
              <a:tailEnd/>
            </a:ln>
          </p:spPr>
        </p:pic>
      </p:grpSp>
      <p:grpSp>
        <p:nvGrpSpPr>
          <p:cNvPr id="4" name="Gruppieren 18"/>
          <p:cNvGrpSpPr>
            <a:grpSpLocks/>
          </p:cNvGrpSpPr>
          <p:nvPr/>
        </p:nvGrpSpPr>
        <p:grpSpPr bwMode="auto">
          <a:xfrm>
            <a:off x="2309814" y="2722563"/>
            <a:ext cx="3252787" cy="920750"/>
            <a:chOff x="857224" y="2722011"/>
            <a:chExt cx="3252812" cy="921303"/>
          </a:xfrm>
        </p:grpSpPr>
        <p:pic>
          <p:nvPicPr>
            <p:cNvPr id="12296" name="Grafik 16" descr="Commarrow.png"/>
            <p:cNvPicPr>
              <a:picLocks noChangeAspect="1"/>
            </p:cNvPicPr>
            <p:nvPr/>
          </p:nvPicPr>
          <p:blipFill>
            <a:blip r:embed="rId8"/>
            <a:srcRect/>
            <a:stretch>
              <a:fillRect/>
            </a:stretch>
          </p:blipFill>
          <p:spPr bwMode="auto">
            <a:xfrm>
              <a:off x="2143108" y="3143248"/>
              <a:ext cx="1966928" cy="500066"/>
            </a:xfrm>
            <a:prstGeom prst="rect">
              <a:avLst/>
            </a:prstGeom>
            <a:noFill/>
            <a:ln w="9525">
              <a:noFill/>
              <a:miter lim="800000"/>
              <a:headEnd/>
              <a:tailEnd/>
            </a:ln>
          </p:spPr>
        </p:pic>
        <p:pic>
          <p:nvPicPr>
            <p:cNvPr id="12297" name="Grafik 15" descr="Community.png"/>
            <p:cNvPicPr>
              <a:picLocks noChangeAspect="1"/>
            </p:cNvPicPr>
            <p:nvPr/>
          </p:nvPicPr>
          <p:blipFill>
            <a:blip r:embed="rId9"/>
            <a:srcRect/>
            <a:stretch>
              <a:fillRect/>
            </a:stretch>
          </p:blipFill>
          <p:spPr bwMode="auto">
            <a:xfrm>
              <a:off x="857224" y="2722011"/>
              <a:ext cx="1428760" cy="849865"/>
            </a:xfrm>
            <a:prstGeom prst="rect">
              <a:avLst/>
            </a:prstGeom>
            <a:noFill/>
            <a:ln w="9525">
              <a:noFill/>
              <a:miter lim="800000"/>
              <a:headEnd/>
              <a:tailEnd/>
            </a:ln>
          </p:spPr>
        </p:pic>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3324"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3325"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3326"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grpSp>
        <p:nvGrpSpPr>
          <p:cNvPr id="3" name="Gruppieren 13"/>
          <p:cNvGrpSpPr>
            <a:grpSpLocks/>
          </p:cNvGrpSpPr>
          <p:nvPr/>
        </p:nvGrpSpPr>
        <p:grpSpPr bwMode="auto">
          <a:xfrm>
            <a:off x="2222500" y="1643064"/>
            <a:ext cx="3659188" cy="1296987"/>
            <a:chOff x="699167" y="1643050"/>
            <a:chExt cx="3658519" cy="1297164"/>
          </a:xfrm>
        </p:grpSpPr>
        <p:pic>
          <p:nvPicPr>
            <p:cNvPr id="13322" name="Grafik 10" descr="UM.png"/>
            <p:cNvPicPr>
              <a:picLocks noChangeAspect="1"/>
            </p:cNvPicPr>
            <p:nvPr/>
          </p:nvPicPr>
          <p:blipFill>
            <a:blip r:embed="rId6"/>
            <a:srcRect/>
            <a:stretch>
              <a:fillRect/>
            </a:stretch>
          </p:blipFill>
          <p:spPr bwMode="auto">
            <a:xfrm>
              <a:off x="699167" y="1643050"/>
              <a:ext cx="1801131" cy="967050"/>
            </a:xfrm>
            <a:prstGeom prst="rect">
              <a:avLst/>
            </a:prstGeom>
            <a:noFill/>
            <a:ln w="9525">
              <a:noFill/>
              <a:miter lim="800000"/>
              <a:headEnd/>
              <a:tailEnd/>
            </a:ln>
          </p:spPr>
        </p:pic>
        <p:pic>
          <p:nvPicPr>
            <p:cNvPr id="13323" name="Grafik 11" descr="UMarrow.png"/>
            <p:cNvPicPr>
              <a:picLocks noChangeAspect="1"/>
            </p:cNvPicPr>
            <p:nvPr/>
          </p:nvPicPr>
          <p:blipFill>
            <a:blip r:embed="rId7"/>
            <a:srcRect/>
            <a:stretch>
              <a:fillRect/>
            </a:stretch>
          </p:blipFill>
          <p:spPr bwMode="auto">
            <a:xfrm>
              <a:off x="2571736" y="2071678"/>
              <a:ext cx="1785950" cy="868536"/>
            </a:xfrm>
            <a:prstGeom prst="rect">
              <a:avLst/>
            </a:prstGeom>
            <a:noFill/>
            <a:ln w="9525">
              <a:noFill/>
              <a:miter lim="800000"/>
              <a:headEnd/>
              <a:tailEnd/>
            </a:ln>
          </p:spPr>
        </p:pic>
      </p:grpSp>
      <p:sp>
        <p:nvSpPr>
          <p:cNvPr id="13317" name="Rechteck 19"/>
          <p:cNvSpPr>
            <a:spLocks noChangeArrowheads="1"/>
          </p:cNvSpPr>
          <p:nvPr/>
        </p:nvSpPr>
        <p:spPr bwMode="auto">
          <a:xfrm>
            <a:off x="5810250" y="1428751"/>
            <a:ext cx="4572000" cy="769441"/>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Content-based: "Show me more of the same what I've liked</a:t>
            </a:r>
            <a:r>
              <a:rPr lang="en-US" sz="2400" dirty="0">
                <a:solidFill>
                  <a:srgbClr val="000000"/>
                </a:solidFill>
                <a:latin typeface="Verdana" pitchFamily="34" charset="0"/>
              </a:rPr>
              <a:t>"</a:t>
            </a:r>
          </a:p>
        </p:txBody>
      </p:sp>
      <p:grpSp>
        <p:nvGrpSpPr>
          <p:cNvPr id="4" name="Gruppieren 23"/>
          <p:cNvGrpSpPr>
            <a:grpSpLocks/>
          </p:cNvGrpSpPr>
          <p:nvPr/>
        </p:nvGrpSpPr>
        <p:grpSpPr bwMode="auto">
          <a:xfrm>
            <a:off x="2238375" y="3857626"/>
            <a:ext cx="3143250" cy="739775"/>
            <a:chOff x="714348" y="3857628"/>
            <a:chExt cx="3143272" cy="739014"/>
          </a:xfrm>
        </p:grpSpPr>
        <p:pic>
          <p:nvPicPr>
            <p:cNvPr id="13320" name="Grafik 21" descr="PM.png"/>
            <p:cNvPicPr>
              <a:picLocks noChangeAspect="1"/>
            </p:cNvPicPr>
            <p:nvPr/>
          </p:nvPicPr>
          <p:blipFill>
            <a:blip r:embed="rId8"/>
            <a:srcRect/>
            <a:stretch>
              <a:fillRect/>
            </a:stretch>
          </p:blipFill>
          <p:spPr bwMode="auto">
            <a:xfrm>
              <a:off x="714348" y="3857628"/>
              <a:ext cx="1785950" cy="739014"/>
            </a:xfrm>
            <a:prstGeom prst="rect">
              <a:avLst/>
            </a:prstGeom>
            <a:noFill/>
            <a:ln w="9525">
              <a:noFill/>
              <a:miter lim="800000"/>
              <a:headEnd/>
              <a:tailEnd/>
            </a:ln>
          </p:spPr>
        </p:pic>
        <p:pic>
          <p:nvPicPr>
            <p:cNvPr id="13321" name="Grafik 22" descr="PMarrow.png"/>
            <p:cNvPicPr>
              <a:picLocks noChangeAspect="1"/>
            </p:cNvPicPr>
            <p:nvPr/>
          </p:nvPicPr>
          <p:blipFill>
            <a:blip r:embed="rId9"/>
            <a:srcRect/>
            <a:stretch>
              <a:fillRect/>
            </a:stretch>
          </p:blipFill>
          <p:spPr bwMode="auto">
            <a:xfrm>
              <a:off x="2714612" y="3929066"/>
              <a:ext cx="1143008" cy="285752"/>
            </a:xfrm>
            <a:prstGeom prst="rect">
              <a:avLst/>
            </a:prstGeom>
            <a:noFill/>
            <a:ln w="9525">
              <a:noFill/>
              <a:miter lim="800000"/>
              <a:headEnd/>
              <a:tailEnd/>
            </a:ln>
          </p:spPr>
        </p:pic>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4351"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4352"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4353"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grpSp>
        <p:nvGrpSpPr>
          <p:cNvPr id="3" name="Gruppieren 13"/>
          <p:cNvGrpSpPr>
            <a:grpSpLocks/>
          </p:cNvGrpSpPr>
          <p:nvPr/>
        </p:nvGrpSpPr>
        <p:grpSpPr bwMode="auto">
          <a:xfrm>
            <a:off x="2222500" y="1643064"/>
            <a:ext cx="3659188" cy="1296987"/>
            <a:chOff x="699167" y="1643050"/>
            <a:chExt cx="3658519" cy="1297164"/>
          </a:xfrm>
        </p:grpSpPr>
        <p:pic>
          <p:nvPicPr>
            <p:cNvPr id="14349" name="Grafik 10" descr="UM.png"/>
            <p:cNvPicPr>
              <a:picLocks noChangeAspect="1"/>
            </p:cNvPicPr>
            <p:nvPr/>
          </p:nvPicPr>
          <p:blipFill>
            <a:blip r:embed="rId6"/>
            <a:srcRect/>
            <a:stretch>
              <a:fillRect/>
            </a:stretch>
          </p:blipFill>
          <p:spPr bwMode="auto">
            <a:xfrm>
              <a:off x="699167" y="1643050"/>
              <a:ext cx="1801131" cy="967050"/>
            </a:xfrm>
            <a:prstGeom prst="rect">
              <a:avLst/>
            </a:prstGeom>
            <a:noFill/>
            <a:ln w="9525">
              <a:noFill/>
              <a:miter lim="800000"/>
              <a:headEnd/>
              <a:tailEnd/>
            </a:ln>
          </p:spPr>
        </p:pic>
        <p:pic>
          <p:nvPicPr>
            <p:cNvPr id="14350" name="Grafik 11" descr="UMarrow.png"/>
            <p:cNvPicPr>
              <a:picLocks noChangeAspect="1"/>
            </p:cNvPicPr>
            <p:nvPr/>
          </p:nvPicPr>
          <p:blipFill>
            <a:blip r:embed="rId7"/>
            <a:srcRect/>
            <a:stretch>
              <a:fillRect/>
            </a:stretch>
          </p:blipFill>
          <p:spPr bwMode="auto">
            <a:xfrm>
              <a:off x="2571736" y="2071678"/>
              <a:ext cx="1785950" cy="868536"/>
            </a:xfrm>
            <a:prstGeom prst="rect">
              <a:avLst/>
            </a:prstGeom>
            <a:noFill/>
            <a:ln w="9525">
              <a:noFill/>
              <a:miter lim="800000"/>
              <a:headEnd/>
              <a:tailEnd/>
            </a:ln>
          </p:spPr>
        </p:pic>
      </p:grpSp>
      <p:grpSp>
        <p:nvGrpSpPr>
          <p:cNvPr id="4" name="Gruppieren 23"/>
          <p:cNvGrpSpPr>
            <a:grpSpLocks/>
          </p:cNvGrpSpPr>
          <p:nvPr/>
        </p:nvGrpSpPr>
        <p:grpSpPr bwMode="auto">
          <a:xfrm>
            <a:off x="2238375" y="3857626"/>
            <a:ext cx="3143250" cy="739775"/>
            <a:chOff x="714348" y="3857628"/>
            <a:chExt cx="3143272" cy="739014"/>
          </a:xfrm>
        </p:grpSpPr>
        <p:pic>
          <p:nvPicPr>
            <p:cNvPr id="14347" name="Grafik 21" descr="PM.png"/>
            <p:cNvPicPr>
              <a:picLocks noChangeAspect="1"/>
            </p:cNvPicPr>
            <p:nvPr/>
          </p:nvPicPr>
          <p:blipFill>
            <a:blip r:embed="rId8"/>
            <a:srcRect/>
            <a:stretch>
              <a:fillRect/>
            </a:stretch>
          </p:blipFill>
          <p:spPr bwMode="auto">
            <a:xfrm>
              <a:off x="714348" y="3857628"/>
              <a:ext cx="1785950" cy="739014"/>
            </a:xfrm>
            <a:prstGeom prst="rect">
              <a:avLst/>
            </a:prstGeom>
            <a:noFill/>
            <a:ln w="9525">
              <a:noFill/>
              <a:miter lim="800000"/>
              <a:headEnd/>
              <a:tailEnd/>
            </a:ln>
          </p:spPr>
        </p:pic>
        <p:pic>
          <p:nvPicPr>
            <p:cNvPr id="14348" name="Grafik 22" descr="PMarrow.png"/>
            <p:cNvPicPr>
              <a:picLocks noChangeAspect="1"/>
            </p:cNvPicPr>
            <p:nvPr/>
          </p:nvPicPr>
          <p:blipFill>
            <a:blip r:embed="rId9"/>
            <a:srcRect/>
            <a:stretch>
              <a:fillRect/>
            </a:stretch>
          </p:blipFill>
          <p:spPr bwMode="auto">
            <a:xfrm>
              <a:off x="2714612" y="3929066"/>
              <a:ext cx="1143008" cy="285752"/>
            </a:xfrm>
            <a:prstGeom prst="rect">
              <a:avLst/>
            </a:prstGeom>
            <a:noFill/>
            <a:ln w="9525">
              <a:noFill/>
              <a:miter lim="800000"/>
              <a:headEnd/>
              <a:tailEnd/>
            </a:ln>
          </p:spPr>
        </p:pic>
      </p:grpSp>
      <p:sp>
        <p:nvSpPr>
          <p:cNvPr id="14342" name="Rechteck 24"/>
          <p:cNvSpPr>
            <a:spLocks noChangeArrowheads="1"/>
          </p:cNvSpPr>
          <p:nvPr/>
        </p:nvSpPr>
        <p:spPr bwMode="auto">
          <a:xfrm>
            <a:off x="5953125" y="1643063"/>
            <a:ext cx="4572000" cy="707886"/>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Knowledge-based: "Tell me what fits based on my needs"</a:t>
            </a:r>
          </a:p>
        </p:txBody>
      </p:sp>
      <p:grpSp>
        <p:nvGrpSpPr>
          <p:cNvPr id="5" name="Gruppieren 27"/>
          <p:cNvGrpSpPr>
            <a:grpSpLocks/>
          </p:cNvGrpSpPr>
          <p:nvPr/>
        </p:nvGrpSpPr>
        <p:grpSpPr bwMode="auto">
          <a:xfrm>
            <a:off x="2274889" y="4500563"/>
            <a:ext cx="3349625" cy="1357312"/>
            <a:chOff x="751620" y="4500570"/>
            <a:chExt cx="3348404" cy="1357322"/>
          </a:xfrm>
        </p:grpSpPr>
        <p:pic>
          <p:nvPicPr>
            <p:cNvPr id="14345" name="Grafik 25" descr="KM.png"/>
            <p:cNvPicPr>
              <a:picLocks noChangeAspect="1"/>
            </p:cNvPicPr>
            <p:nvPr/>
          </p:nvPicPr>
          <p:blipFill>
            <a:blip r:embed="rId10"/>
            <a:srcRect/>
            <a:stretch>
              <a:fillRect/>
            </a:stretch>
          </p:blipFill>
          <p:spPr bwMode="auto">
            <a:xfrm>
              <a:off x="751620" y="5000636"/>
              <a:ext cx="1677240" cy="857256"/>
            </a:xfrm>
            <a:prstGeom prst="rect">
              <a:avLst/>
            </a:prstGeom>
            <a:noFill/>
            <a:ln w="9525">
              <a:noFill/>
              <a:miter lim="800000"/>
              <a:headEnd/>
              <a:tailEnd/>
            </a:ln>
          </p:spPr>
        </p:pic>
        <p:pic>
          <p:nvPicPr>
            <p:cNvPr id="14346" name="Grafik 26" descr="KMarrow.png"/>
            <p:cNvPicPr>
              <a:picLocks noChangeAspect="1"/>
            </p:cNvPicPr>
            <p:nvPr/>
          </p:nvPicPr>
          <p:blipFill>
            <a:blip r:embed="rId11"/>
            <a:srcRect/>
            <a:stretch>
              <a:fillRect/>
            </a:stretch>
          </p:blipFill>
          <p:spPr bwMode="auto">
            <a:xfrm>
              <a:off x="2428860" y="4500570"/>
              <a:ext cx="1671164" cy="1047752"/>
            </a:xfrm>
            <a:prstGeom prst="rect">
              <a:avLst/>
            </a:prstGeom>
            <a:noFill/>
            <a:ln w="9525">
              <a:noFill/>
              <a:miter lim="800000"/>
              <a:headEnd/>
              <a:tailEnd/>
            </a:ln>
          </p:spPr>
        </p:pic>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Paradigms of recommender systems</a:t>
            </a:r>
          </a:p>
        </p:txBody>
      </p:sp>
      <p:grpSp>
        <p:nvGrpSpPr>
          <p:cNvPr id="2" name="Gruppieren 12"/>
          <p:cNvGrpSpPr>
            <a:grpSpLocks/>
          </p:cNvGrpSpPr>
          <p:nvPr/>
        </p:nvGrpSpPr>
        <p:grpSpPr bwMode="auto">
          <a:xfrm>
            <a:off x="5595939" y="3000376"/>
            <a:ext cx="4181475" cy="1547813"/>
            <a:chOff x="4786314" y="3071810"/>
            <a:chExt cx="4181496" cy="1547815"/>
          </a:xfrm>
        </p:grpSpPr>
        <p:pic>
          <p:nvPicPr>
            <p:cNvPr id="15378" name="Grafik 5" descr="Box.png"/>
            <p:cNvPicPr>
              <a:picLocks noChangeAspect="1"/>
            </p:cNvPicPr>
            <p:nvPr/>
          </p:nvPicPr>
          <p:blipFill>
            <a:blip r:embed="rId3"/>
            <a:srcRect/>
            <a:stretch>
              <a:fillRect/>
            </a:stretch>
          </p:blipFill>
          <p:spPr bwMode="auto">
            <a:xfrm>
              <a:off x="4786314" y="3214686"/>
              <a:ext cx="1643074" cy="1365016"/>
            </a:xfrm>
            <a:prstGeom prst="rect">
              <a:avLst/>
            </a:prstGeom>
            <a:noFill/>
            <a:ln w="9525">
              <a:noFill/>
              <a:miter lim="800000"/>
              <a:headEnd/>
              <a:tailEnd/>
            </a:ln>
          </p:spPr>
        </p:pic>
        <p:pic>
          <p:nvPicPr>
            <p:cNvPr id="15379" name="Grafik 6" descr="Outputarrow.png"/>
            <p:cNvPicPr>
              <a:picLocks noChangeAspect="1"/>
            </p:cNvPicPr>
            <p:nvPr/>
          </p:nvPicPr>
          <p:blipFill>
            <a:blip r:embed="rId4"/>
            <a:srcRect/>
            <a:stretch>
              <a:fillRect/>
            </a:stretch>
          </p:blipFill>
          <p:spPr bwMode="auto">
            <a:xfrm>
              <a:off x="6215074" y="3500438"/>
              <a:ext cx="1129063" cy="219072"/>
            </a:xfrm>
            <a:prstGeom prst="rect">
              <a:avLst/>
            </a:prstGeom>
            <a:noFill/>
            <a:ln w="9525">
              <a:noFill/>
              <a:miter lim="800000"/>
              <a:headEnd/>
              <a:tailEnd/>
            </a:ln>
          </p:spPr>
        </p:pic>
        <p:pic>
          <p:nvPicPr>
            <p:cNvPr id="15380" name="Grafik 7" descr="Output.png"/>
            <p:cNvPicPr>
              <a:picLocks noChangeAspect="1"/>
            </p:cNvPicPr>
            <p:nvPr/>
          </p:nvPicPr>
          <p:blipFill>
            <a:blip r:embed="rId5"/>
            <a:srcRect/>
            <a:stretch>
              <a:fillRect/>
            </a:stretch>
          </p:blipFill>
          <p:spPr bwMode="auto">
            <a:xfrm>
              <a:off x="7358082" y="3071810"/>
              <a:ext cx="1609728" cy="1547815"/>
            </a:xfrm>
            <a:prstGeom prst="rect">
              <a:avLst/>
            </a:prstGeom>
            <a:noFill/>
            <a:ln w="9525">
              <a:noFill/>
              <a:miter lim="800000"/>
              <a:headEnd/>
              <a:tailEnd/>
            </a:ln>
          </p:spPr>
        </p:pic>
      </p:grpSp>
      <p:grpSp>
        <p:nvGrpSpPr>
          <p:cNvPr id="3" name="Gruppieren 13"/>
          <p:cNvGrpSpPr>
            <a:grpSpLocks/>
          </p:cNvGrpSpPr>
          <p:nvPr/>
        </p:nvGrpSpPr>
        <p:grpSpPr bwMode="auto">
          <a:xfrm>
            <a:off x="2222500" y="1643064"/>
            <a:ext cx="3659188" cy="1296987"/>
            <a:chOff x="699167" y="1643050"/>
            <a:chExt cx="3658519" cy="1297164"/>
          </a:xfrm>
        </p:grpSpPr>
        <p:pic>
          <p:nvPicPr>
            <p:cNvPr id="15376" name="Grafik 10" descr="UM.png"/>
            <p:cNvPicPr>
              <a:picLocks noChangeAspect="1"/>
            </p:cNvPicPr>
            <p:nvPr/>
          </p:nvPicPr>
          <p:blipFill>
            <a:blip r:embed="rId6"/>
            <a:srcRect/>
            <a:stretch>
              <a:fillRect/>
            </a:stretch>
          </p:blipFill>
          <p:spPr bwMode="auto">
            <a:xfrm>
              <a:off x="699167" y="1643050"/>
              <a:ext cx="1801131" cy="967050"/>
            </a:xfrm>
            <a:prstGeom prst="rect">
              <a:avLst/>
            </a:prstGeom>
            <a:noFill/>
            <a:ln w="9525">
              <a:noFill/>
              <a:miter lim="800000"/>
              <a:headEnd/>
              <a:tailEnd/>
            </a:ln>
          </p:spPr>
        </p:pic>
        <p:pic>
          <p:nvPicPr>
            <p:cNvPr id="15377" name="Grafik 11" descr="UMarrow.png"/>
            <p:cNvPicPr>
              <a:picLocks noChangeAspect="1"/>
            </p:cNvPicPr>
            <p:nvPr/>
          </p:nvPicPr>
          <p:blipFill>
            <a:blip r:embed="rId7"/>
            <a:srcRect/>
            <a:stretch>
              <a:fillRect/>
            </a:stretch>
          </p:blipFill>
          <p:spPr bwMode="auto">
            <a:xfrm>
              <a:off x="2571736" y="2071678"/>
              <a:ext cx="1785950" cy="868536"/>
            </a:xfrm>
            <a:prstGeom prst="rect">
              <a:avLst/>
            </a:prstGeom>
            <a:noFill/>
            <a:ln w="9525">
              <a:noFill/>
              <a:miter lim="800000"/>
              <a:headEnd/>
              <a:tailEnd/>
            </a:ln>
          </p:spPr>
        </p:pic>
      </p:grpSp>
      <p:grpSp>
        <p:nvGrpSpPr>
          <p:cNvPr id="4" name="Gruppieren 18"/>
          <p:cNvGrpSpPr>
            <a:grpSpLocks/>
          </p:cNvGrpSpPr>
          <p:nvPr/>
        </p:nvGrpSpPr>
        <p:grpSpPr bwMode="auto">
          <a:xfrm>
            <a:off x="2309814" y="2722563"/>
            <a:ext cx="3252787" cy="920750"/>
            <a:chOff x="857224" y="2722011"/>
            <a:chExt cx="3252812" cy="921303"/>
          </a:xfrm>
        </p:grpSpPr>
        <p:pic>
          <p:nvPicPr>
            <p:cNvPr id="15374" name="Grafik 16" descr="Commarrow.png"/>
            <p:cNvPicPr>
              <a:picLocks noChangeAspect="1"/>
            </p:cNvPicPr>
            <p:nvPr/>
          </p:nvPicPr>
          <p:blipFill>
            <a:blip r:embed="rId8"/>
            <a:srcRect/>
            <a:stretch>
              <a:fillRect/>
            </a:stretch>
          </p:blipFill>
          <p:spPr bwMode="auto">
            <a:xfrm>
              <a:off x="2143108" y="3143248"/>
              <a:ext cx="1966928" cy="500066"/>
            </a:xfrm>
            <a:prstGeom prst="rect">
              <a:avLst/>
            </a:prstGeom>
            <a:noFill/>
            <a:ln w="9525">
              <a:noFill/>
              <a:miter lim="800000"/>
              <a:headEnd/>
              <a:tailEnd/>
            </a:ln>
          </p:spPr>
        </p:pic>
        <p:pic>
          <p:nvPicPr>
            <p:cNvPr id="15375" name="Grafik 15" descr="Community.png"/>
            <p:cNvPicPr>
              <a:picLocks noChangeAspect="1"/>
            </p:cNvPicPr>
            <p:nvPr/>
          </p:nvPicPr>
          <p:blipFill>
            <a:blip r:embed="rId9"/>
            <a:srcRect/>
            <a:stretch>
              <a:fillRect/>
            </a:stretch>
          </p:blipFill>
          <p:spPr bwMode="auto">
            <a:xfrm>
              <a:off x="857224" y="2722011"/>
              <a:ext cx="1428760" cy="849865"/>
            </a:xfrm>
            <a:prstGeom prst="rect">
              <a:avLst/>
            </a:prstGeom>
            <a:noFill/>
            <a:ln w="9525">
              <a:noFill/>
              <a:miter lim="800000"/>
              <a:headEnd/>
              <a:tailEnd/>
            </a:ln>
          </p:spPr>
        </p:pic>
      </p:grpSp>
      <p:grpSp>
        <p:nvGrpSpPr>
          <p:cNvPr id="5" name="Gruppieren 23"/>
          <p:cNvGrpSpPr>
            <a:grpSpLocks/>
          </p:cNvGrpSpPr>
          <p:nvPr/>
        </p:nvGrpSpPr>
        <p:grpSpPr bwMode="auto">
          <a:xfrm>
            <a:off x="2238375" y="3857626"/>
            <a:ext cx="3143250" cy="739775"/>
            <a:chOff x="714348" y="3857628"/>
            <a:chExt cx="3143272" cy="739014"/>
          </a:xfrm>
        </p:grpSpPr>
        <p:pic>
          <p:nvPicPr>
            <p:cNvPr id="15372" name="Grafik 21" descr="PM.png"/>
            <p:cNvPicPr>
              <a:picLocks noChangeAspect="1"/>
            </p:cNvPicPr>
            <p:nvPr/>
          </p:nvPicPr>
          <p:blipFill>
            <a:blip r:embed="rId10"/>
            <a:srcRect/>
            <a:stretch>
              <a:fillRect/>
            </a:stretch>
          </p:blipFill>
          <p:spPr bwMode="auto">
            <a:xfrm>
              <a:off x="714348" y="3857628"/>
              <a:ext cx="1785950" cy="739014"/>
            </a:xfrm>
            <a:prstGeom prst="rect">
              <a:avLst/>
            </a:prstGeom>
            <a:noFill/>
            <a:ln w="9525">
              <a:noFill/>
              <a:miter lim="800000"/>
              <a:headEnd/>
              <a:tailEnd/>
            </a:ln>
          </p:spPr>
        </p:pic>
        <p:pic>
          <p:nvPicPr>
            <p:cNvPr id="15373" name="Grafik 22" descr="PMarrow.png"/>
            <p:cNvPicPr>
              <a:picLocks noChangeAspect="1"/>
            </p:cNvPicPr>
            <p:nvPr/>
          </p:nvPicPr>
          <p:blipFill>
            <a:blip r:embed="rId11"/>
            <a:srcRect/>
            <a:stretch>
              <a:fillRect/>
            </a:stretch>
          </p:blipFill>
          <p:spPr bwMode="auto">
            <a:xfrm>
              <a:off x="2714612" y="3929066"/>
              <a:ext cx="1143008" cy="285752"/>
            </a:xfrm>
            <a:prstGeom prst="rect">
              <a:avLst/>
            </a:prstGeom>
            <a:noFill/>
            <a:ln w="9525">
              <a:noFill/>
              <a:miter lim="800000"/>
              <a:headEnd/>
              <a:tailEnd/>
            </a:ln>
          </p:spPr>
        </p:pic>
      </p:grpSp>
      <p:grpSp>
        <p:nvGrpSpPr>
          <p:cNvPr id="6" name="Gruppieren 27"/>
          <p:cNvGrpSpPr>
            <a:grpSpLocks/>
          </p:cNvGrpSpPr>
          <p:nvPr/>
        </p:nvGrpSpPr>
        <p:grpSpPr bwMode="auto">
          <a:xfrm>
            <a:off x="2274889" y="4500563"/>
            <a:ext cx="3349625" cy="1357312"/>
            <a:chOff x="751620" y="4500570"/>
            <a:chExt cx="3348404" cy="1357322"/>
          </a:xfrm>
        </p:grpSpPr>
        <p:pic>
          <p:nvPicPr>
            <p:cNvPr id="15370" name="Grafik 25" descr="KM.png"/>
            <p:cNvPicPr>
              <a:picLocks noChangeAspect="1"/>
            </p:cNvPicPr>
            <p:nvPr/>
          </p:nvPicPr>
          <p:blipFill>
            <a:blip r:embed="rId12"/>
            <a:srcRect/>
            <a:stretch>
              <a:fillRect/>
            </a:stretch>
          </p:blipFill>
          <p:spPr bwMode="auto">
            <a:xfrm>
              <a:off x="751620" y="5000636"/>
              <a:ext cx="1677240" cy="857256"/>
            </a:xfrm>
            <a:prstGeom prst="rect">
              <a:avLst/>
            </a:prstGeom>
            <a:noFill/>
            <a:ln w="9525">
              <a:noFill/>
              <a:miter lim="800000"/>
              <a:headEnd/>
              <a:tailEnd/>
            </a:ln>
          </p:spPr>
        </p:pic>
        <p:pic>
          <p:nvPicPr>
            <p:cNvPr id="15371" name="Grafik 26" descr="KMarrow.png"/>
            <p:cNvPicPr>
              <a:picLocks noChangeAspect="1"/>
            </p:cNvPicPr>
            <p:nvPr/>
          </p:nvPicPr>
          <p:blipFill>
            <a:blip r:embed="rId13"/>
            <a:srcRect/>
            <a:stretch>
              <a:fillRect/>
            </a:stretch>
          </p:blipFill>
          <p:spPr bwMode="auto">
            <a:xfrm>
              <a:off x="2428860" y="4500570"/>
              <a:ext cx="1671164" cy="1047752"/>
            </a:xfrm>
            <a:prstGeom prst="rect">
              <a:avLst/>
            </a:prstGeom>
            <a:noFill/>
            <a:ln w="9525">
              <a:noFill/>
              <a:miter lim="800000"/>
              <a:headEnd/>
              <a:tailEnd/>
            </a:ln>
          </p:spPr>
        </p:pic>
      </p:grpSp>
      <p:sp>
        <p:nvSpPr>
          <p:cNvPr id="15368" name="Rechteck 28"/>
          <p:cNvSpPr>
            <a:spLocks noChangeArrowheads="1"/>
          </p:cNvSpPr>
          <p:nvPr/>
        </p:nvSpPr>
        <p:spPr bwMode="auto">
          <a:xfrm>
            <a:off x="5953125" y="1285876"/>
            <a:ext cx="4572000" cy="1015663"/>
          </a:xfrm>
          <a:prstGeom prst="rect">
            <a:avLst/>
          </a:prstGeom>
          <a:noFill/>
          <a:ln w="9525">
            <a:noFill/>
            <a:miter lim="800000"/>
            <a:headEnd/>
            <a:tailEnd/>
          </a:ln>
        </p:spPr>
        <p:txBody>
          <a:bodyPr>
            <a:spAutoFit/>
          </a:bodyPr>
          <a:lstStyle/>
          <a:p>
            <a:pPr fontAlgn="base">
              <a:spcBef>
                <a:spcPct val="0"/>
              </a:spcBef>
              <a:spcAft>
                <a:spcPct val="0"/>
              </a:spcAft>
            </a:pPr>
            <a:r>
              <a:rPr lang="en-US" sz="2000" b="1" dirty="0">
                <a:solidFill>
                  <a:srgbClr val="003366"/>
                </a:solidFill>
                <a:latin typeface="Calibri" pitchFamily="34" charset="0"/>
              </a:rPr>
              <a:t>Hybrid: combinations of various inputs and/or composition of different mechanism</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atin typeface="Calibri" pitchFamily="34" charset="0"/>
              </a:rPr>
              <a:t>Recommender systems: basic techniques</a:t>
            </a:r>
            <a:endParaRPr lang="en-US" dirty="0">
              <a:latin typeface="Calibri" pitchFamily="34" charset="0"/>
            </a:endParaRPr>
          </a:p>
        </p:txBody>
      </p:sp>
      <p:graphicFrame>
        <p:nvGraphicFramePr>
          <p:cNvPr id="274473" name="Group 41"/>
          <p:cNvGraphicFramePr>
            <a:graphicFrameLocks noGrp="1"/>
          </p:cNvGraphicFramePr>
          <p:nvPr>
            <p:ph idx="1"/>
          </p:nvPr>
        </p:nvGraphicFramePr>
        <p:xfrm>
          <a:off x="1981200" y="1600200"/>
          <a:ext cx="8229600" cy="4170998"/>
        </p:xfrm>
        <a:graphic>
          <a:graphicData uri="http://schemas.openxmlformats.org/drawingml/2006/table">
            <a:tbl>
              <a:tblPr/>
              <a:tblGrid>
                <a:gridCol w="2243138">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3322637">
                  <a:extLst>
                    <a:ext uri="{9D8B030D-6E8A-4147-A177-3AD203B41FA5}">
                      <a16:colId xmlns:a16="http://schemas.microsoft.com/office/drawing/2014/main" val="20002"/>
                    </a:ext>
                  </a:extLst>
                </a:gridCol>
              </a:tblGrid>
              <a:tr h="388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1800" b="0" i="0" u="none" strike="noStrike" cap="none" normalizeH="0" baseline="0" dirty="0">
                        <a:ln>
                          <a:noFill/>
                        </a:ln>
                        <a:solidFill>
                          <a:srgbClr val="003366"/>
                        </a:solidFill>
                        <a:effectLst/>
                        <a:latin typeface="Calibri" pitchFamily="34" charset="0"/>
                        <a:cs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Pros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rgbClr val="003366"/>
                          </a:solidFill>
                          <a:effectLst/>
                          <a:latin typeface="Calibri" pitchFamily="34" charset="0"/>
                          <a:cs typeface="Calibri" pitchFamily="34" charset="0"/>
                        </a:rPr>
                        <a:t>Cons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Collaborative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No knowledge-engineering effort, serendipity of results, learns market segments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Requires some form of rating feedback, cold start for new users and new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rgbClr val="003366"/>
                          </a:solidFill>
                          <a:effectLst/>
                          <a:latin typeface="Calibri" pitchFamily="34" charset="0"/>
                          <a:cs typeface="Calibri" pitchFamily="34" charset="0"/>
                        </a:rPr>
                        <a:t>Content-based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No community required, comparison between items possible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Content descriptions necessary, cold start for new users, no surprises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rgbClr val="003366"/>
                          </a:solidFill>
                          <a:effectLst/>
                          <a:latin typeface="Calibri" pitchFamily="34" charset="0"/>
                          <a:cs typeface="Calibri" pitchFamily="34" charset="0"/>
                        </a:rPr>
                        <a:t>Knowledge-based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Deterministic recommendations, assured quality, no cold-start, can resemble sales dialogue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rgbClr val="003366"/>
                          </a:solidFill>
                          <a:effectLst/>
                          <a:latin typeface="Calibri" pitchFamily="34" charset="0"/>
                          <a:cs typeface="Calibri" pitchFamily="34" charset="0"/>
                        </a:rPr>
                        <a:t>Knowledge engineering effort to bootstrap, basically static, does not react to short-term trends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416" y="1662708"/>
            <a:ext cx="304800" cy="304800"/>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048" y="1662708"/>
            <a:ext cx="304800" cy="30480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machine learning&#10;&#10;Description automatically generated">
            <a:extLst>
              <a:ext uri="{FF2B5EF4-FFF2-40B4-BE49-F238E27FC236}">
                <a16:creationId xmlns:a16="http://schemas.microsoft.com/office/drawing/2014/main" id="{E8086502-EB93-B01A-01D9-50F307A37C32}"/>
              </a:ext>
            </a:extLst>
          </p:cNvPr>
          <p:cNvPicPr>
            <a:picLocks noChangeAspect="1"/>
          </p:cNvPicPr>
          <p:nvPr/>
        </p:nvPicPr>
        <p:blipFill>
          <a:blip r:embed="rId2"/>
          <a:stretch>
            <a:fillRect/>
          </a:stretch>
        </p:blipFill>
        <p:spPr>
          <a:xfrm>
            <a:off x="1520575" y="123256"/>
            <a:ext cx="9113178" cy="6584269"/>
          </a:xfrm>
          <a:prstGeom prst="rect">
            <a:avLst/>
          </a:prstGeom>
        </p:spPr>
      </p:pic>
    </p:spTree>
    <p:extLst>
      <p:ext uri="{BB962C8B-B14F-4D97-AF65-F5344CB8AC3E}">
        <p14:creationId xmlns:p14="http://schemas.microsoft.com/office/powerpoint/2010/main" val="1361932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a:extLst>
              <a:ext uri="{FF2B5EF4-FFF2-40B4-BE49-F238E27FC236}">
                <a16:creationId xmlns:a16="http://schemas.microsoft.com/office/drawing/2014/main" id="{28A8E2CE-E18F-56A1-8815-652C2A02A7F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000">
                <a:solidFill>
                  <a:schemeClr val="tx1"/>
                </a:solidFill>
                <a:latin typeface="Times New Roman" panose="02020603050405020304" pitchFamily="18" charset="0"/>
              </a:defRPr>
            </a:lvl9pPr>
          </a:lstStyle>
          <a:p>
            <a:pPr eaLnBrk="1" fontAlgn="base" hangingPunct="1">
              <a:spcBef>
                <a:spcPct val="0"/>
              </a:spcBef>
              <a:spcAft>
                <a:spcPct val="0"/>
              </a:spcAft>
            </a:pPr>
            <a:fld id="{1D288425-E2CE-2D46-8535-5D574C4E7A7F}" type="slidenum">
              <a:rPr lang="en-US" altLang="en-US" sz="1200">
                <a:solidFill>
                  <a:srgbClr val="000000"/>
                </a:solidFill>
                <a:latin typeface="Helvetica" pitchFamily="2" charset="0"/>
              </a:rPr>
              <a:pPr eaLnBrk="1" fontAlgn="base" hangingPunct="1">
                <a:spcBef>
                  <a:spcPct val="0"/>
                </a:spcBef>
                <a:spcAft>
                  <a:spcPct val="0"/>
                </a:spcAft>
              </a:pPr>
              <a:t>29</a:t>
            </a:fld>
            <a:endParaRPr lang="en-US" altLang="en-US" sz="1200">
              <a:solidFill>
                <a:srgbClr val="000000"/>
              </a:solidFill>
            </a:endParaRPr>
          </a:p>
        </p:txBody>
      </p:sp>
      <p:sp>
        <p:nvSpPr>
          <p:cNvPr id="25603" name="Rectangle 2">
            <a:extLst>
              <a:ext uri="{FF2B5EF4-FFF2-40B4-BE49-F238E27FC236}">
                <a16:creationId xmlns:a16="http://schemas.microsoft.com/office/drawing/2014/main" id="{13E30BD9-7BD0-4D34-0EBF-E40736EE634A}"/>
              </a:ext>
            </a:extLst>
          </p:cNvPr>
          <p:cNvSpPr>
            <a:spLocks noGrp="1" noChangeArrowheads="1"/>
          </p:cNvSpPr>
          <p:nvPr>
            <p:ph type="title"/>
          </p:nvPr>
        </p:nvSpPr>
        <p:spPr/>
        <p:txBody>
          <a:bodyPr/>
          <a:lstStyle/>
          <a:p>
            <a:pPr eaLnBrk="1" hangingPunct="1"/>
            <a:r>
              <a:rPr lang="en-US" altLang="en-US"/>
              <a:t>Personalization</a:t>
            </a:r>
          </a:p>
        </p:txBody>
      </p:sp>
      <p:sp>
        <p:nvSpPr>
          <p:cNvPr id="25604" name="Rectangle 3">
            <a:extLst>
              <a:ext uri="{FF2B5EF4-FFF2-40B4-BE49-F238E27FC236}">
                <a16:creationId xmlns:a16="http://schemas.microsoft.com/office/drawing/2014/main" id="{3DAFAC7F-6F57-E10B-4506-CBAF4D333444}"/>
              </a:ext>
            </a:extLst>
          </p:cNvPr>
          <p:cNvSpPr>
            <a:spLocks noGrp="1" noChangeArrowheads="1"/>
          </p:cNvSpPr>
          <p:nvPr>
            <p:ph type="body" idx="1"/>
          </p:nvPr>
        </p:nvSpPr>
        <p:spPr>
          <a:xfrm>
            <a:off x="2209800" y="1371600"/>
            <a:ext cx="7924800" cy="4687888"/>
          </a:xfrm>
        </p:spPr>
        <p:txBody>
          <a:bodyPr/>
          <a:lstStyle/>
          <a:p>
            <a:pPr eaLnBrk="1" hangingPunct="1"/>
            <a:r>
              <a:rPr lang="en-US" altLang="en-US" sz="2800"/>
              <a:t>Recommenders are instances of personalization software.</a:t>
            </a:r>
          </a:p>
          <a:p>
            <a:pPr eaLnBrk="1" hangingPunct="1"/>
            <a:r>
              <a:rPr lang="en-US" altLang="en-US" sz="2800"/>
              <a:t>Personalization concerns adapting to the individual needs, interests, and preferences of each user.</a:t>
            </a:r>
          </a:p>
          <a:p>
            <a:pPr eaLnBrk="1" hangingPunct="1"/>
            <a:r>
              <a:rPr lang="en-US" altLang="en-US" sz="2800"/>
              <a:t>Includes:</a:t>
            </a:r>
          </a:p>
          <a:p>
            <a:pPr lvl="1" eaLnBrk="1" hangingPunct="1"/>
            <a:r>
              <a:rPr lang="en-US" altLang="en-US" sz="2400"/>
              <a:t>Recommending</a:t>
            </a:r>
          </a:p>
          <a:p>
            <a:pPr lvl="1" eaLnBrk="1" hangingPunct="1"/>
            <a:r>
              <a:rPr lang="en-US" altLang="en-US" sz="2400"/>
              <a:t>Filtering</a:t>
            </a:r>
          </a:p>
          <a:p>
            <a:pPr lvl="1" eaLnBrk="1" hangingPunct="1"/>
            <a:r>
              <a:rPr lang="en-US" altLang="en-US" sz="2400"/>
              <a:t>Predicting </a:t>
            </a:r>
            <a:r>
              <a:rPr lang="en-US" altLang="en-US" sz="2000">
                <a:solidFill>
                  <a:schemeClr val="accent1"/>
                </a:solidFill>
              </a:rPr>
              <a:t>(e.g. form or calendar appt. completion)</a:t>
            </a:r>
          </a:p>
          <a:p>
            <a:pPr eaLnBrk="1" hangingPunct="1"/>
            <a:r>
              <a:rPr lang="en-US" altLang="en-US" sz="2800"/>
              <a:t>From a business perspective, it is viewed as part of Customer Relationship Management (CRM).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 the Social Web</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904" y="1313137"/>
            <a:ext cx="4176464" cy="115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017" y="2618978"/>
            <a:ext cx="2672184" cy="178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87" b="40877"/>
          <a:stretch/>
        </p:blipFill>
        <p:spPr bwMode="auto">
          <a:xfrm>
            <a:off x="5303913" y="4556141"/>
            <a:ext cx="3453443" cy="124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9616" y="1604564"/>
            <a:ext cx="1859493" cy="295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18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3372694" y="1961911"/>
            <a:ext cx="4677371" cy="2564606"/>
          </a:xfrm>
          <a:prstGeom prst="rect">
            <a:avLst/>
          </a:prstGeom>
        </p:spPr>
      </p:pic>
      <p:sp>
        <p:nvSpPr>
          <p:cNvPr id="7" name="TextBox 6"/>
          <p:cNvSpPr txBox="1"/>
          <p:nvPr/>
        </p:nvSpPr>
        <p:spPr>
          <a:xfrm>
            <a:off x="2787601" y="673201"/>
            <a:ext cx="4843285" cy="584775"/>
          </a:xfrm>
          <a:prstGeom prst="rect">
            <a:avLst/>
          </a:prstGeom>
          <a:noFill/>
        </p:spPr>
        <p:txBody>
          <a:bodyPr wrap="square" rtlCol="0">
            <a:spAutoFit/>
          </a:bodyPr>
          <a:lstStyle/>
          <a:p>
            <a:r>
              <a:rPr lang="en-US" sz="3200" b="1" dirty="0">
                <a:solidFill>
                  <a:prstClr val="black"/>
                </a:solidFill>
                <a:latin typeface="Verdana" panose="020B0604030504040204" pitchFamily="34" charset="0"/>
                <a:ea typeface="Verdana" panose="020B0604030504040204" pitchFamily="34" charset="0"/>
                <a:cs typeface="Verdana" panose="020B0604030504040204" pitchFamily="34" charset="0"/>
              </a:rPr>
              <a:t>Ratings matrix</a:t>
            </a:r>
            <a:endParaRPr lang="el-GR" sz="32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rot="16200000">
            <a:off x="2802578" y="3196790"/>
            <a:ext cx="792088" cy="338554"/>
          </a:xfrm>
          <a:prstGeom prst="rect">
            <a:avLst/>
          </a:prstGeom>
          <a:noFill/>
        </p:spPr>
        <p:txBody>
          <a:bodyPr wrap="square" rtlCol="0">
            <a:spAutoFit/>
          </a:bodyPr>
          <a:lstStyle/>
          <a:p>
            <a:pPr algn="ctr"/>
            <a:r>
              <a:rPr lang="en-US" sz="1600" b="1" dirty="0">
                <a:solidFill>
                  <a:prstClr val="black"/>
                </a:solidFill>
                <a:latin typeface="Calibri"/>
              </a:rPr>
              <a:t>Users</a:t>
            </a:r>
            <a:endParaRPr lang="el-GR" sz="1600" b="1" dirty="0">
              <a:solidFill>
                <a:prstClr val="black"/>
              </a:solidFill>
              <a:latin typeface="Calibri"/>
            </a:endParaRPr>
          </a:p>
        </p:txBody>
      </p:sp>
      <p:sp>
        <p:nvSpPr>
          <p:cNvPr id="5" name="TextBox 4"/>
          <p:cNvSpPr txBox="1"/>
          <p:nvPr/>
        </p:nvSpPr>
        <p:spPr>
          <a:xfrm>
            <a:off x="3704028" y="1775445"/>
            <a:ext cx="3769081" cy="338554"/>
          </a:xfrm>
          <a:prstGeom prst="rect">
            <a:avLst/>
          </a:prstGeom>
          <a:noFill/>
        </p:spPr>
        <p:txBody>
          <a:bodyPr wrap="square" rtlCol="0">
            <a:spAutoFit/>
          </a:bodyPr>
          <a:lstStyle/>
          <a:p>
            <a:pPr algn="ctr"/>
            <a:r>
              <a:rPr lang="en-US" sz="1600" b="1" dirty="0">
                <a:solidFill>
                  <a:prstClr val="black"/>
                </a:solidFill>
                <a:latin typeface="Calibri"/>
              </a:rPr>
              <a:t>Objects (e.g., movies, products)</a:t>
            </a:r>
            <a:endParaRPr lang="el-GR" sz="1600" b="1" dirty="0">
              <a:solidFill>
                <a:prstClr val="black"/>
              </a:solidFill>
              <a:latin typeface="Calibri"/>
            </a:endParaRPr>
          </a:p>
        </p:txBody>
      </p:sp>
      <p:sp>
        <p:nvSpPr>
          <p:cNvPr id="10" name="Content Placeholder 2"/>
          <p:cNvSpPr txBox="1">
            <a:spLocks/>
          </p:cNvSpPr>
          <p:nvPr/>
        </p:nvSpPr>
        <p:spPr>
          <a:xfrm>
            <a:off x="2374978" y="4899512"/>
            <a:ext cx="7814051" cy="861774"/>
          </a:xfrm>
          <a:prstGeom prst="rect">
            <a:avLst/>
          </a:prstGeom>
          <a:solidFill>
            <a:schemeClr val="accent1">
              <a:lumMod val="40000"/>
              <a:lumOff val="60000"/>
            </a:schemeClr>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2000" spc="-10" dirty="0">
                <a:solidFill>
                  <a:prstClr val="black"/>
                </a:solidFill>
                <a:latin typeface="Verdana" panose="020B0604030504040204" pitchFamily="34" charset="0"/>
                <a:ea typeface="Verdana" panose="020B0604030504040204" pitchFamily="34" charset="0"/>
                <a:cs typeface="Verdana" panose="020B0604030504040204" pitchFamily="34" charset="0"/>
              </a:rPr>
              <a:t>Sparse matrix: Most values are unknown</a:t>
            </a:r>
          </a:p>
          <a:p>
            <a:pPr marL="0" indent="0">
              <a:spcBef>
                <a:spcPts val="600"/>
              </a:spcBef>
              <a:spcAft>
                <a:spcPts val="600"/>
              </a:spcAft>
              <a:buNone/>
            </a:pPr>
            <a:r>
              <a:rPr lang="en-US" sz="2000" spc="-10" dirty="0">
                <a:solidFill>
                  <a:prstClr val="black"/>
                </a:solidFill>
                <a:latin typeface="Verdana" panose="020B0604030504040204" pitchFamily="34" charset="0"/>
                <a:ea typeface="Verdana" panose="020B0604030504040204" pitchFamily="34" charset="0"/>
                <a:cs typeface="Verdana" panose="020B0604030504040204" pitchFamily="34" charset="0"/>
              </a:rPr>
              <a:t>Predicting: The task of filling the unknown values</a:t>
            </a:r>
          </a:p>
        </p:txBody>
      </p:sp>
      <p:sp>
        <p:nvSpPr>
          <p:cNvPr id="2" name="Θέση αριθμού διαφάνειας 1"/>
          <p:cNvSpPr>
            <a:spLocks noGrp="1"/>
          </p:cNvSpPr>
          <p:nvPr>
            <p:ph type="sldNum" sz="quarter" idx="12"/>
          </p:nvPr>
        </p:nvSpPr>
        <p:spPr/>
        <p:txBody>
          <a:bodyPr/>
          <a:lstStyle/>
          <a:p>
            <a:fld id="{1D401819-1745-4133-A415-0B39F084B6FF}" type="slidenum">
              <a:rPr lang="el-GR">
                <a:solidFill>
                  <a:prstClr val="black">
                    <a:tint val="75000"/>
                  </a:prstClr>
                </a:solidFill>
                <a:latin typeface="Calibri"/>
              </a:rPr>
              <a:pPr/>
              <a:t>30</a:t>
            </a:fld>
            <a:endParaRPr lang="el-GR">
              <a:solidFill>
                <a:prstClr val="black">
                  <a:tint val="75000"/>
                </a:prstClr>
              </a:solidFill>
              <a:latin typeface="Calibri"/>
            </a:endParaRPr>
          </a:p>
        </p:txBody>
      </p:sp>
    </p:spTree>
    <p:extLst>
      <p:ext uri="{BB962C8B-B14F-4D97-AF65-F5344CB8AC3E}">
        <p14:creationId xmlns:p14="http://schemas.microsoft.com/office/powerpoint/2010/main" val="640531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2986178" y="3519914"/>
            <a:ext cx="4471988" cy="1293324"/>
          </a:xfrm>
          <a:prstGeom prst="rect">
            <a:avLst/>
          </a:prstGeom>
        </p:spPr>
      </p:pic>
      <p:sp>
        <p:nvSpPr>
          <p:cNvPr id="10" name="Right Brace 9"/>
          <p:cNvSpPr/>
          <p:nvPr/>
        </p:nvSpPr>
        <p:spPr>
          <a:xfrm rot="16200000">
            <a:off x="5397988" y="1987615"/>
            <a:ext cx="377825" cy="2567781"/>
          </a:xfrm>
          <a:prstGeom prst="rightBrace">
            <a:avLst>
              <a:gd name="adj1" fmla="val 106071"/>
              <a:gd name="adj2" fmla="val 47414"/>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solidFill>
                <a:prstClr val="black"/>
              </a:solidFill>
              <a:latin typeface="Calibri"/>
            </a:endParaRPr>
          </a:p>
        </p:txBody>
      </p:sp>
      <p:sp>
        <p:nvSpPr>
          <p:cNvPr id="11" name="Right Brace 10"/>
          <p:cNvSpPr/>
          <p:nvPr/>
        </p:nvSpPr>
        <p:spPr>
          <a:xfrm rot="10800000">
            <a:off x="2556432" y="3863244"/>
            <a:ext cx="265944" cy="891999"/>
          </a:xfrm>
          <a:prstGeom prst="rightBrace">
            <a:avLst>
              <a:gd name="adj1" fmla="val 55650"/>
              <a:gd name="adj2" fmla="val 48898"/>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solidFill>
                <a:prstClr val="black"/>
              </a:solidFill>
              <a:latin typeface="Calibri"/>
            </a:endParaRPr>
          </a:p>
        </p:txBody>
      </p:sp>
      <p:sp>
        <p:nvSpPr>
          <p:cNvPr id="13" name="TextBox 12"/>
          <p:cNvSpPr txBox="1"/>
          <p:nvPr/>
        </p:nvSpPr>
        <p:spPr>
          <a:xfrm>
            <a:off x="4622969" y="4872735"/>
            <a:ext cx="1927860" cy="369332"/>
          </a:xfrm>
          <a:prstGeom prst="rect">
            <a:avLst/>
          </a:prstGeom>
          <a:noFill/>
        </p:spPr>
        <p:txBody>
          <a:bodyPr wrap="square" rtlCol="0">
            <a:spAutoFit/>
          </a:bodyPr>
          <a:lstStyle/>
          <a:p>
            <a:r>
              <a:rPr lang="en-US" dirty="0">
                <a:solidFill>
                  <a:srgbClr val="4472C4">
                    <a:lumMod val="50000"/>
                  </a:srgbClr>
                </a:solidFill>
                <a:latin typeface="Calibri"/>
              </a:rPr>
              <a:t>ratings matrix</a:t>
            </a:r>
            <a:endParaRPr lang="el-GR" dirty="0">
              <a:solidFill>
                <a:srgbClr val="4472C4">
                  <a:lumMod val="50000"/>
                </a:srgbClr>
              </a:solidFill>
              <a:latin typeface="Calibri"/>
            </a:endParaRPr>
          </a:p>
        </p:txBody>
      </p:sp>
      <p:sp>
        <p:nvSpPr>
          <p:cNvPr id="14" name="TextBox 13"/>
          <p:cNvSpPr txBox="1"/>
          <p:nvPr/>
        </p:nvSpPr>
        <p:spPr>
          <a:xfrm>
            <a:off x="5022956" y="2713260"/>
            <a:ext cx="977821" cy="369332"/>
          </a:xfrm>
          <a:prstGeom prst="rect">
            <a:avLst/>
          </a:prstGeom>
          <a:noFill/>
        </p:spPr>
        <p:txBody>
          <a:bodyPr wrap="square" rtlCol="0">
            <a:spAutoFit/>
          </a:bodyPr>
          <a:lstStyle/>
          <a:p>
            <a:pPr algn="ctr"/>
            <a:r>
              <a:rPr lang="en-US" dirty="0">
                <a:solidFill>
                  <a:srgbClr val="4472C4">
                    <a:lumMod val="50000"/>
                  </a:srgbClr>
                </a:solidFill>
                <a:latin typeface="Calibri"/>
              </a:rPr>
              <a:t>items</a:t>
            </a:r>
            <a:endParaRPr lang="el-GR" sz="2000" dirty="0">
              <a:solidFill>
                <a:srgbClr val="4472C4">
                  <a:lumMod val="50000"/>
                </a:srgbClr>
              </a:solidFill>
              <a:latin typeface="Calibri"/>
            </a:endParaRPr>
          </a:p>
        </p:txBody>
      </p:sp>
      <p:sp>
        <p:nvSpPr>
          <p:cNvPr id="15" name="TextBox 14"/>
          <p:cNvSpPr txBox="1"/>
          <p:nvPr/>
        </p:nvSpPr>
        <p:spPr>
          <a:xfrm>
            <a:off x="1711584" y="4124576"/>
            <a:ext cx="977821" cy="369332"/>
          </a:xfrm>
          <a:prstGeom prst="rect">
            <a:avLst/>
          </a:prstGeom>
          <a:noFill/>
        </p:spPr>
        <p:txBody>
          <a:bodyPr wrap="square" rtlCol="0">
            <a:spAutoFit/>
          </a:bodyPr>
          <a:lstStyle/>
          <a:p>
            <a:pPr algn="ctr"/>
            <a:r>
              <a:rPr lang="en-US" dirty="0">
                <a:solidFill>
                  <a:srgbClr val="4472C4">
                    <a:lumMod val="50000"/>
                  </a:srgbClr>
                </a:solidFill>
                <a:latin typeface="Calibri"/>
              </a:rPr>
              <a:t>users</a:t>
            </a:r>
            <a:endParaRPr lang="el-GR" sz="2000" dirty="0">
              <a:solidFill>
                <a:srgbClr val="4472C4">
                  <a:lumMod val="50000"/>
                </a:srgbClr>
              </a:solidFill>
              <a:latin typeface="Calibri"/>
            </a:endParaRPr>
          </a:p>
        </p:txBody>
      </p:sp>
      <p:cxnSp>
        <p:nvCxnSpPr>
          <p:cNvPr id="18" name="Straight Connector 17"/>
          <p:cNvCxnSpPr/>
          <p:nvPr/>
        </p:nvCxnSpPr>
        <p:spPr>
          <a:xfrm flipV="1">
            <a:off x="7078094" y="3839429"/>
            <a:ext cx="840446" cy="161633"/>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95462" y="3494169"/>
            <a:ext cx="2583942" cy="369332"/>
          </a:xfrm>
          <a:prstGeom prst="rect">
            <a:avLst/>
          </a:prstGeom>
          <a:noFill/>
        </p:spPr>
        <p:txBody>
          <a:bodyPr wrap="square" rtlCol="0">
            <a:spAutoFit/>
          </a:bodyPr>
          <a:lstStyle/>
          <a:p>
            <a:r>
              <a:rPr lang="en-US" dirty="0">
                <a:solidFill>
                  <a:srgbClr val="4472C4">
                    <a:lumMod val="50000"/>
                  </a:srgbClr>
                </a:solidFill>
                <a:latin typeface="Calibri"/>
              </a:rPr>
              <a:t>rating: level of preference</a:t>
            </a:r>
            <a:endParaRPr lang="el-GR" dirty="0">
              <a:solidFill>
                <a:srgbClr val="4472C4">
                  <a:lumMod val="50000"/>
                </a:srgbClr>
              </a:solidFill>
              <a:latin typeface="Calibri"/>
            </a:endParaRPr>
          </a:p>
        </p:txBody>
      </p:sp>
      <p:cxnSp>
        <p:nvCxnSpPr>
          <p:cNvPr id="22" name="Straight Connector 21"/>
          <p:cNvCxnSpPr/>
          <p:nvPr/>
        </p:nvCxnSpPr>
        <p:spPr>
          <a:xfrm flipV="1">
            <a:off x="7076335" y="4457205"/>
            <a:ext cx="840446" cy="161633"/>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95464" y="4177982"/>
            <a:ext cx="2306173" cy="369332"/>
          </a:xfrm>
          <a:prstGeom prst="rect">
            <a:avLst/>
          </a:prstGeom>
          <a:noFill/>
        </p:spPr>
        <p:txBody>
          <a:bodyPr wrap="square" rtlCol="0">
            <a:spAutoFit/>
          </a:bodyPr>
          <a:lstStyle/>
          <a:p>
            <a:r>
              <a:rPr lang="en-US" dirty="0">
                <a:solidFill>
                  <a:srgbClr val="4472C4">
                    <a:lumMod val="50000"/>
                  </a:srgbClr>
                </a:solidFill>
                <a:latin typeface="Calibri"/>
              </a:rPr>
              <a:t>unknown preferences</a:t>
            </a:r>
            <a:endParaRPr lang="el-GR" dirty="0">
              <a:solidFill>
                <a:srgbClr val="4472C4">
                  <a:lumMod val="50000"/>
                </a:srgbClr>
              </a:solidFill>
              <a:latin typeface="Calibri"/>
            </a:endParaRPr>
          </a:p>
        </p:txBody>
      </p:sp>
      <p:sp>
        <p:nvSpPr>
          <p:cNvPr id="24" name="Rectangle 23"/>
          <p:cNvSpPr/>
          <p:nvPr/>
        </p:nvSpPr>
        <p:spPr>
          <a:xfrm>
            <a:off x="1879223" y="1313757"/>
            <a:ext cx="8486080" cy="923330"/>
          </a:xfrm>
          <a:prstGeom prst="rect">
            <a:avLst/>
          </a:prstGeom>
          <a:solidFill>
            <a:srgbClr val="F79646">
              <a:lumMod val="20000"/>
              <a:lumOff val="80000"/>
            </a:srgbClr>
          </a:solidFill>
        </p:spPr>
        <p:txBody>
          <a:bodyPr wrap="square">
            <a:spAutoFit/>
          </a:bodyPr>
          <a:lstStyle/>
          <a:p>
            <a:pPr marL="314287" indent="-314287" defTabSz="4022866">
              <a:spcBef>
                <a:spcPct val="20000"/>
              </a:spcBef>
              <a:defRPr/>
            </a:pPr>
            <a:r>
              <a:rPr lang="en-US" sz="2200" dirty="0">
                <a:solidFill>
                  <a:sysClr val="windowText" lastClr="000000"/>
                </a:solidFill>
                <a:latin typeface="Calibri"/>
              </a:rPr>
              <a:t>Infer user preferences about items</a:t>
            </a:r>
          </a:p>
          <a:p>
            <a:pPr>
              <a:spcBef>
                <a:spcPts val="1200"/>
              </a:spcBef>
            </a:pPr>
            <a:r>
              <a:rPr lang="en-US" sz="2200" kern="0" dirty="0">
                <a:solidFill>
                  <a:prstClr val="black"/>
                </a:solidFill>
                <a:latin typeface="Calibri"/>
              </a:rPr>
              <a:t>Produce </a:t>
            </a:r>
            <a:r>
              <a:rPr lang="en-US" sz="2200" b="1" kern="0" dirty="0">
                <a:solidFill>
                  <a:prstClr val="black"/>
                </a:solidFill>
                <a:latin typeface="Calibri"/>
              </a:rPr>
              <a:t>highly relevant </a:t>
            </a:r>
            <a:r>
              <a:rPr lang="en-US" sz="2200" kern="0" dirty="0">
                <a:solidFill>
                  <a:prstClr val="black"/>
                </a:solidFill>
                <a:latin typeface="Calibri"/>
              </a:rPr>
              <a:t>&amp;</a:t>
            </a:r>
            <a:r>
              <a:rPr lang="en-US" sz="2200" b="1" kern="0" dirty="0">
                <a:solidFill>
                  <a:prstClr val="black"/>
                </a:solidFill>
                <a:latin typeface="Calibri"/>
              </a:rPr>
              <a:t> personalized </a:t>
            </a:r>
            <a:r>
              <a:rPr lang="en-US" sz="2200" kern="0" dirty="0">
                <a:solidFill>
                  <a:prstClr val="black"/>
                </a:solidFill>
                <a:latin typeface="Calibri"/>
              </a:rPr>
              <a:t>lists of items</a:t>
            </a:r>
          </a:p>
        </p:txBody>
      </p:sp>
      <p:sp>
        <p:nvSpPr>
          <p:cNvPr id="17" name="TextBox 16"/>
          <p:cNvSpPr txBox="1"/>
          <p:nvPr/>
        </p:nvSpPr>
        <p:spPr>
          <a:xfrm>
            <a:off x="2328889" y="275453"/>
            <a:ext cx="7343775" cy="615553"/>
          </a:xfrm>
          <a:prstGeom prst="rect">
            <a:avLst/>
          </a:prstGeom>
          <a:noFill/>
        </p:spPr>
        <p:txBody>
          <a:bodyPr wrap="square" rtlCol="0">
            <a:spAutoFit/>
          </a:bodyPr>
          <a:lstStyle/>
          <a:p>
            <a:pPr algn="ctr"/>
            <a:r>
              <a:rPr lang="en-US" sz="3400" dirty="0">
                <a:solidFill>
                  <a:prstClr val="black"/>
                </a:solidFill>
                <a:latin typeface="Calibri"/>
              </a:rPr>
              <a:t>Recommendation Systems</a:t>
            </a:r>
            <a:endParaRPr lang="el-GR" sz="3400" dirty="0">
              <a:solidFill>
                <a:prstClr val="black"/>
              </a:solidFill>
              <a:latin typeface="Calibri"/>
            </a:endParaRPr>
          </a:p>
        </p:txBody>
      </p:sp>
      <p:sp>
        <p:nvSpPr>
          <p:cNvPr id="3" name="Slide Number Placeholder 2"/>
          <p:cNvSpPr>
            <a:spLocks noGrp="1"/>
          </p:cNvSpPr>
          <p:nvPr>
            <p:ph type="sldNum" sz="quarter" idx="4"/>
          </p:nvPr>
        </p:nvSpPr>
        <p:spPr/>
        <p:txBody>
          <a:bodyPr/>
          <a:lstStyle/>
          <a:p>
            <a:fld id="{BA8872A9-5411-EC46-91F5-8E9C449D4FCD}" type="slidenum">
              <a:rPr lang="en-US">
                <a:solidFill>
                  <a:prstClr val="black">
                    <a:tint val="75000"/>
                  </a:prstClr>
                </a:solidFill>
                <a:latin typeface="Calibri"/>
              </a:rPr>
              <a:pPr/>
              <a:t>31</a:t>
            </a:fld>
            <a:endParaRPr lang="en-US">
              <a:solidFill>
                <a:prstClr val="black">
                  <a:tint val="75000"/>
                </a:prstClr>
              </a:solidFill>
              <a:latin typeface="Calibri"/>
            </a:endParaRPr>
          </a:p>
        </p:txBody>
      </p:sp>
    </p:spTree>
    <p:extLst>
      <p:ext uri="{BB962C8B-B14F-4D97-AF65-F5344CB8AC3E}">
        <p14:creationId xmlns:p14="http://schemas.microsoft.com/office/powerpoint/2010/main" val="264403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809852" y="2643183"/>
            <a:ext cx="6643734" cy="646331"/>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3600" dirty="0">
                <a:ln>
                  <a:prstDash val="solid"/>
                </a:ln>
                <a:solidFill>
                  <a:srgbClr val="002060"/>
                </a:solidFill>
                <a:latin typeface="Calibri" pitchFamily="34" charset="0"/>
              </a:rPr>
              <a:t>Collaborative Filtering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Collaborative Filtering (CF)</a:t>
            </a:r>
          </a:p>
        </p:txBody>
      </p:sp>
      <p:sp>
        <p:nvSpPr>
          <p:cNvPr id="3" name="Inhaltsplatzhalter 2"/>
          <p:cNvSpPr>
            <a:spLocks noGrp="1"/>
          </p:cNvSpPr>
          <p:nvPr>
            <p:ph idx="1"/>
          </p:nvPr>
        </p:nvSpPr>
        <p:spPr/>
        <p:txBody>
          <a:bodyPr/>
          <a:lstStyle/>
          <a:p>
            <a:r>
              <a:rPr lang="en-US" dirty="0"/>
              <a:t>The most prominent approach to generate recommendations</a:t>
            </a:r>
          </a:p>
          <a:p>
            <a:pPr lvl="1"/>
            <a:r>
              <a:rPr lang="en-US" dirty="0"/>
              <a:t>used by large, commercial e-commerce sites</a:t>
            </a:r>
          </a:p>
          <a:p>
            <a:pPr lvl="1"/>
            <a:r>
              <a:rPr lang="en-US" dirty="0"/>
              <a:t>well-understood, various algorithms and variations exist</a:t>
            </a:r>
          </a:p>
          <a:p>
            <a:pPr lvl="1"/>
            <a:r>
              <a:rPr lang="en-US" dirty="0"/>
              <a:t>applicable in many domains (book, movies, DVDs, ..)</a:t>
            </a:r>
          </a:p>
          <a:p>
            <a:r>
              <a:rPr lang="en-US" dirty="0"/>
              <a:t>Approach</a:t>
            </a:r>
          </a:p>
          <a:p>
            <a:pPr lvl="1"/>
            <a:r>
              <a:rPr lang="en-US" dirty="0"/>
              <a:t>use the "wisdom of the crowd" to recommend items</a:t>
            </a:r>
          </a:p>
          <a:p>
            <a:r>
              <a:rPr lang="en-US" dirty="0"/>
              <a:t>Basic assumption and idea</a:t>
            </a:r>
          </a:p>
          <a:p>
            <a:pPr lvl="1"/>
            <a:r>
              <a:rPr lang="en-US" dirty="0"/>
              <a:t>Users give ratings to catalog items (implicitly or explicitly)</a:t>
            </a:r>
          </a:p>
          <a:p>
            <a:pPr lvl="1"/>
            <a:r>
              <a:rPr lang="en-US" dirty="0"/>
              <a:t>Customers who had similar tastes in the past, will have similar tastes in the future</a:t>
            </a:r>
          </a:p>
          <a:p>
            <a:pPr lvl="1"/>
            <a:endParaRPr lang="en-US" dirty="0"/>
          </a:p>
          <a:p>
            <a:pPr lvl="1"/>
            <a:endParaRPr lang="en-US" dirty="0"/>
          </a:p>
        </p:txBody>
      </p:sp>
      <p:pic>
        <p:nvPicPr>
          <p:cNvPr id="4" name="Picture 5" descr="C:\Users\Fatih\AppData\Local\Microsoft\Windows\Temporary Internet Files\Content.IE5\8I83PG5D\MC90024034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7730" y="2584875"/>
            <a:ext cx="2340038" cy="1715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0"/>
            <a:r>
              <a:rPr lang="en-US" dirty="0"/>
              <a:t>1992: 	</a:t>
            </a:r>
            <a:r>
              <a:rPr lang="en-US" sz="2000" i="1" dirty="0">
                <a:solidFill>
                  <a:schemeClr val="tx2"/>
                </a:solidFill>
              </a:rPr>
              <a:t>Using collaborative filtering to weave an information </a:t>
            </a:r>
            <a:br>
              <a:rPr lang="en-US" sz="2000" i="1" dirty="0">
                <a:solidFill>
                  <a:schemeClr val="tx2"/>
                </a:solidFill>
              </a:rPr>
            </a:br>
            <a:r>
              <a:rPr lang="en-US" sz="2000" i="1" dirty="0">
                <a:solidFill>
                  <a:schemeClr val="tx2"/>
                </a:solidFill>
              </a:rPr>
              <a:t> 	tapestry</a:t>
            </a:r>
            <a:r>
              <a:rPr lang="en-US" sz="2000" dirty="0">
                <a:solidFill>
                  <a:schemeClr val="tx2"/>
                </a:solidFill>
              </a:rPr>
              <a:t>, D. Goldberg et al., Communications of the ACM </a:t>
            </a:r>
            <a:br>
              <a:rPr lang="en-US" sz="2000" dirty="0">
                <a:solidFill>
                  <a:schemeClr val="tx2"/>
                </a:solidFill>
              </a:rPr>
            </a:br>
            <a:endParaRPr lang="en-US" sz="2000" dirty="0"/>
          </a:p>
        </p:txBody>
      </p:sp>
      <p:sp>
        <p:nvSpPr>
          <p:cNvPr id="3" name="Inhaltsplatzhalter 2"/>
          <p:cNvSpPr>
            <a:spLocks noGrp="1"/>
          </p:cNvSpPr>
          <p:nvPr>
            <p:ph idx="1"/>
          </p:nvPr>
        </p:nvSpPr>
        <p:spPr/>
        <p:txBody>
          <a:bodyPr/>
          <a:lstStyle/>
          <a:p>
            <a:r>
              <a:rPr lang="en-US"/>
              <a:t>Basic idea: "Eager readers read all docs immediately, casual readers wait for the eager readers to annotate"</a:t>
            </a:r>
          </a:p>
          <a:p>
            <a:r>
              <a:rPr lang="en-US"/>
              <a:t>Experimental mail system at Xerox Parc that records reactions of users when reading a mail</a:t>
            </a:r>
          </a:p>
          <a:p>
            <a:r>
              <a:rPr lang="en-US"/>
              <a:t>Users are provided with personalized mailing list filters instead of being forced to subscribe</a:t>
            </a:r>
          </a:p>
          <a:p>
            <a:pPr lvl="1"/>
            <a:r>
              <a:rPr lang="en-US" sz="1600"/>
              <a:t>Content-based filters (topics, from/to/subject…)</a:t>
            </a:r>
          </a:p>
          <a:p>
            <a:pPr lvl="1"/>
            <a:r>
              <a:rPr lang="en-US" sz="1600"/>
              <a:t>Collaborative filters</a:t>
            </a:r>
          </a:p>
          <a:p>
            <a:r>
              <a:rPr lang="en-US"/>
              <a:t>E.g. Mails to [all] which were replied by [John Doe] and which received positive ratings from [X] and [Y].</a:t>
            </a:r>
          </a:p>
          <a:p>
            <a:endParaRPr lang="en-US" dirty="0"/>
          </a:p>
        </p:txBody>
      </p:sp>
    </p:spTree>
    <p:extLst>
      <p:ext uri="{BB962C8B-B14F-4D97-AF65-F5344CB8AC3E}">
        <p14:creationId xmlns:p14="http://schemas.microsoft.com/office/powerpoint/2010/main" val="99611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lvl="0"/>
            <a:r>
              <a:rPr lang="en-US"/>
              <a:t>1994: 	</a:t>
            </a:r>
            <a:r>
              <a:rPr lang="en-US" sz="2000" i="1">
                <a:solidFill>
                  <a:schemeClr val="tx2"/>
                </a:solidFill>
              </a:rPr>
              <a:t>GroupLens: an open architecture for collaborative filtering of </a:t>
            </a:r>
            <a:br>
              <a:rPr lang="en-US" sz="2000" i="1">
                <a:solidFill>
                  <a:schemeClr val="tx2"/>
                </a:solidFill>
              </a:rPr>
            </a:br>
            <a:r>
              <a:rPr lang="en-US" sz="2000" i="1">
                <a:solidFill>
                  <a:schemeClr val="tx2"/>
                </a:solidFill>
              </a:rPr>
              <a:t>	netnews</a:t>
            </a:r>
            <a:r>
              <a:rPr lang="en-US" sz="2000">
                <a:solidFill>
                  <a:schemeClr val="tx2"/>
                </a:solidFill>
              </a:rPr>
              <a:t>, P. Resnick et al., ACM CSCW</a:t>
            </a:r>
            <a:br>
              <a:rPr lang="en-US" sz="2000">
                <a:solidFill>
                  <a:schemeClr val="tx2"/>
                </a:solidFill>
              </a:rPr>
            </a:br>
            <a:endParaRPr lang="en-US" sz="2000" dirty="0"/>
          </a:p>
        </p:txBody>
      </p:sp>
      <p:sp>
        <p:nvSpPr>
          <p:cNvPr id="3" name="Inhaltsplatzhalter 2"/>
          <p:cNvSpPr>
            <a:spLocks noGrp="1"/>
          </p:cNvSpPr>
          <p:nvPr>
            <p:ph idx="1"/>
          </p:nvPr>
        </p:nvSpPr>
        <p:spPr/>
        <p:txBody>
          <a:bodyPr/>
          <a:lstStyle/>
          <a:p>
            <a:r>
              <a:rPr lang="en-US" dirty="0"/>
              <a:t>Tapestry system does not aggregate ratings and requires knowing each other</a:t>
            </a:r>
          </a:p>
          <a:p>
            <a:r>
              <a:rPr lang="en-US" dirty="0"/>
              <a:t>Basic idea: "People who agreed in their subjective evaluations in the past are likely to agree again in the future"</a:t>
            </a:r>
          </a:p>
          <a:p>
            <a:r>
              <a:rPr lang="en-US" dirty="0"/>
              <a:t>Builds on newsgroup browsers with rating functionality</a:t>
            </a:r>
          </a:p>
          <a:p>
            <a:endParaRPr lang="en-US" dirty="0"/>
          </a:p>
        </p:txBody>
      </p:sp>
      <p:pic>
        <p:nvPicPr>
          <p:cNvPr id="4" name="Grafik 3" descr="grouplens_browser.bmp"/>
          <p:cNvPicPr>
            <a:picLocks noChangeAspect="1"/>
          </p:cNvPicPr>
          <p:nvPr/>
        </p:nvPicPr>
        <p:blipFill>
          <a:blip r:embed="rId3"/>
          <a:stretch>
            <a:fillRect/>
          </a:stretch>
        </p:blipFill>
        <p:spPr>
          <a:xfrm>
            <a:off x="4115780" y="4156015"/>
            <a:ext cx="3960440" cy="2435786"/>
          </a:xfrm>
          <a:prstGeom prst="rect">
            <a:avLst/>
          </a:prstGeom>
        </p:spPr>
      </p:pic>
    </p:spTree>
    <p:extLst>
      <p:ext uri="{BB962C8B-B14F-4D97-AF65-F5344CB8AC3E}">
        <p14:creationId xmlns:p14="http://schemas.microsoft.com/office/powerpoint/2010/main" val="386958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User-based nearest-neighbor collaborative filtering (1)</a:t>
            </a:r>
          </a:p>
        </p:txBody>
      </p:sp>
      <p:sp>
        <p:nvSpPr>
          <p:cNvPr id="3" name="Inhaltsplatzhalter 2"/>
          <p:cNvSpPr>
            <a:spLocks noGrp="1"/>
          </p:cNvSpPr>
          <p:nvPr>
            <p:ph idx="1"/>
          </p:nvPr>
        </p:nvSpPr>
        <p:spPr/>
        <p:txBody>
          <a:bodyPr/>
          <a:lstStyle/>
          <a:p>
            <a:r>
              <a:rPr lang="en-US" sz="2200" dirty="0"/>
              <a:t>The basic technique:</a:t>
            </a:r>
          </a:p>
          <a:p>
            <a:pPr lvl="1"/>
            <a:r>
              <a:rPr lang="en-US" dirty="0"/>
              <a:t>Given an "active user" (Alice) and an item I not yet seen by Alice</a:t>
            </a:r>
          </a:p>
          <a:p>
            <a:pPr lvl="1"/>
            <a:r>
              <a:rPr lang="en-US" dirty="0"/>
              <a:t>The </a:t>
            </a:r>
            <a:r>
              <a:rPr lang="en-US" i="1" dirty="0"/>
              <a:t>goal is to estimate Alice's rating for this item</a:t>
            </a:r>
            <a:r>
              <a:rPr lang="en-US" dirty="0"/>
              <a:t>, e.g., by</a:t>
            </a:r>
          </a:p>
          <a:p>
            <a:pPr lvl="2"/>
            <a:r>
              <a:rPr lang="en-US" dirty="0"/>
              <a:t>find a set of users (peers) who liked the same items as Alice in the past </a:t>
            </a:r>
            <a:r>
              <a:rPr lang="en-US" b="1" dirty="0"/>
              <a:t>and </a:t>
            </a:r>
            <a:r>
              <a:rPr lang="en-US" dirty="0"/>
              <a:t>who have rated item I</a:t>
            </a:r>
          </a:p>
          <a:p>
            <a:pPr lvl="2"/>
            <a:r>
              <a:rPr lang="en-US" dirty="0"/>
              <a:t>use, e.g. the average of their ratings to predict, if Alice will like item I</a:t>
            </a:r>
          </a:p>
          <a:p>
            <a:pPr lvl="2"/>
            <a:r>
              <a:rPr lang="en-US" dirty="0"/>
              <a:t>do this for all items Alice has not seen and recommend the best-rated</a:t>
            </a:r>
          </a:p>
        </p:txBody>
      </p:sp>
      <p:graphicFrame>
        <p:nvGraphicFramePr>
          <p:cNvPr id="5" name="Tabelle 4"/>
          <p:cNvGraphicFramePr>
            <a:graphicFrameLocks noGrp="1"/>
          </p:cNvGraphicFramePr>
          <p:nvPr>
            <p:extLst>
              <p:ext uri="{D42A27DB-BD31-4B8C-83A1-F6EECF244321}">
                <p14:modId xmlns:p14="http://schemas.microsoft.com/office/powerpoint/2010/main" val="3491687845"/>
              </p:ext>
            </p:extLst>
          </p:nvPr>
        </p:nvGraphicFramePr>
        <p:xfrm>
          <a:off x="3048000" y="4421201"/>
          <a:ext cx="6096000" cy="2189480"/>
        </p:xfrm>
        <a:graphic>
          <a:graphicData uri="http://schemas.openxmlformats.org/drawingml/2006/table">
            <a:tbl>
              <a:tblPr firstRow="1" bandRow="1">
                <a:tableStyleId>{00A15C55-8517-42AA-B614-E9B94910E393}</a:tableStyleId>
              </a:tblPr>
              <a:tblGrid>
                <a:gridCol w="936104">
                  <a:extLst>
                    <a:ext uri="{9D8B030D-6E8A-4147-A177-3AD203B41FA5}">
                      <a16:colId xmlns:a16="http://schemas.microsoft.com/office/drawing/2014/main" val="20000"/>
                    </a:ext>
                  </a:extLst>
                </a:gridCol>
                <a:gridCol w="1095896">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0">
                <a:tc>
                  <a:txBody>
                    <a:bodyPr/>
                    <a:lstStyle/>
                    <a:p>
                      <a:pPr algn="ctr"/>
                      <a:endParaRPr lang="en-US" sz="1600" baseline="0" dirty="0">
                        <a:latin typeface="Calibri" pitchFamily="34" charset="0"/>
                      </a:endParaRPr>
                    </a:p>
                  </a:txBody>
                  <a:tcPr/>
                </a:tc>
                <a:tc>
                  <a:txBody>
                    <a:bodyPr/>
                    <a:lstStyle/>
                    <a:p>
                      <a:pPr algn="ctr"/>
                      <a:r>
                        <a:rPr lang="en-US" sz="1600" baseline="0" dirty="0">
                          <a:latin typeface="Calibri" pitchFamily="34" charset="0"/>
                        </a:rPr>
                        <a:t>Item1</a:t>
                      </a:r>
                    </a:p>
                  </a:txBody>
                  <a:tcPr/>
                </a:tc>
                <a:tc>
                  <a:txBody>
                    <a:bodyPr/>
                    <a:lstStyle/>
                    <a:p>
                      <a:pPr algn="ctr"/>
                      <a:r>
                        <a:rPr lang="en-US" sz="1600" baseline="0" dirty="0">
                          <a:latin typeface="Calibri" pitchFamily="34" charset="0"/>
                        </a:rPr>
                        <a:t>Item2</a:t>
                      </a:r>
                    </a:p>
                  </a:txBody>
                  <a:tcPr/>
                </a:tc>
                <a:tc>
                  <a:txBody>
                    <a:bodyPr/>
                    <a:lstStyle/>
                    <a:p>
                      <a:pPr algn="ctr"/>
                      <a:r>
                        <a:rPr lang="en-US" sz="1600" baseline="0" dirty="0">
                          <a:latin typeface="Calibri" pitchFamily="34" charset="0"/>
                        </a:rPr>
                        <a:t>Item3</a:t>
                      </a:r>
                    </a:p>
                  </a:txBody>
                  <a:tcPr/>
                </a:tc>
                <a:tc>
                  <a:txBody>
                    <a:bodyPr/>
                    <a:lstStyle/>
                    <a:p>
                      <a:pPr algn="ctr"/>
                      <a:r>
                        <a:rPr lang="en-US" sz="1600" baseline="0" dirty="0">
                          <a:latin typeface="Calibri" pitchFamily="34" charset="0"/>
                        </a:rPr>
                        <a:t>Item4</a:t>
                      </a:r>
                    </a:p>
                  </a:txBody>
                  <a:tcPr/>
                </a:tc>
                <a:tc>
                  <a:txBody>
                    <a:bodyPr/>
                    <a:lstStyle/>
                    <a:p>
                      <a:pPr algn="ctr"/>
                      <a:r>
                        <a:rPr lang="en-US" sz="1600" baseline="0" dirty="0">
                          <a:latin typeface="Calibri" pitchFamily="34" charset="0"/>
                        </a:rPr>
                        <a:t>Item5</a:t>
                      </a:r>
                    </a:p>
                  </a:txBody>
                  <a:tcPr/>
                </a:tc>
                <a:extLst>
                  <a:ext uri="{0D108BD9-81ED-4DB2-BD59-A6C34878D82A}">
                    <a16:rowId xmlns:a16="http://schemas.microsoft.com/office/drawing/2014/main" val="10000"/>
                  </a:ext>
                </a:extLst>
              </a:tr>
              <a:tr h="370840">
                <a:tc>
                  <a:txBody>
                    <a:bodyPr/>
                    <a:lstStyle/>
                    <a:p>
                      <a:pPr algn="ctr"/>
                      <a:r>
                        <a:rPr lang="en-US" sz="1600" baseline="0" dirty="0">
                          <a:latin typeface="Calibri" pitchFamily="34" charset="0"/>
                        </a:rPr>
                        <a:t>Alice</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4</a:t>
                      </a:r>
                    </a:p>
                  </a:txBody>
                  <a:tcPr/>
                </a:tc>
                <a:tc>
                  <a:txBody>
                    <a:bodyPr/>
                    <a:lstStyle/>
                    <a:p>
                      <a:pPr algn="ctr"/>
                      <a:r>
                        <a:rPr lang="en-US" sz="1800" baseline="0" dirty="0">
                          <a:solidFill>
                            <a:schemeClr val="tx1"/>
                          </a:solidFill>
                          <a:latin typeface="Calibri" pitchFamily="34" charset="0"/>
                        </a:rPr>
                        <a:t>?</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1600" baseline="0" dirty="0">
                          <a:latin typeface="Calibri" pitchFamily="34" charset="0"/>
                        </a:rPr>
                        <a:t>User1</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extLst>
                  <a:ext uri="{0D108BD9-81ED-4DB2-BD59-A6C34878D82A}">
                    <a16:rowId xmlns:a16="http://schemas.microsoft.com/office/drawing/2014/main" val="10002"/>
                  </a:ext>
                </a:extLst>
              </a:tr>
              <a:tr h="370840">
                <a:tc>
                  <a:txBody>
                    <a:bodyPr/>
                    <a:lstStyle/>
                    <a:p>
                      <a:pPr algn="ctr"/>
                      <a:r>
                        <a:rPr lang="en-US" sz="1600" baseline="0" dirty="0">
                          <a:latin typeface="Calibri" pitchFamily="34" charset="0"/>
                        </a:rPr>
                        <a:t>User2</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5</a:t>
                      </a:r>
                    </a:p>
                  </a:txBody>
                  <a:tcPr/>
                </a:tc>
                <a:extLst>
                  <a:ext uri="{0D108BD9-81ED-4DB2-BD59-A6C34878D82A}">
                    <a16:rowId xmlns:a16="http://schemas.microsoft.com/office/drawing/2014/main" val="10003"/>
                  </a:ext>
                </a:extLst>
              </a:tr>
              <a:tr h="370840">
                <a:tc>
                  <a:txBody>
                    <a:bodyPr/>
                    <a:lstStyle/>
                    <a:p>
                      <a:pPr algn="ctr"/>
                      <a:r>
                        <a:rPr lang="en-US" sz="1600" baseline="0" dirty="0">
                          <a:latin typeface="Calibri" pitchFamily="34" charset="0"/>
                        </a:rPr>
                        <a:t>User3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4</a:t>
                      </a:r>
                    </a:p>
                  </a:txBody>
                  <a:tcPr/>
                </a:tc>
                <a:extLst>
                  <a:ext uri="{0D108BD9-81ED-4DB2-BD59-A6C34878D82A}">
                    <a16:rowId xmlns:a16="http://schemas.microsoft.com/office/drawing/2014/main" val="10004"/>
                  </a:ext>
                </a:extLst>
              </a:tr>
              <a:tr h="370840">
                <a:tc>
                  <a:txBody>
                    <a:bodyPr/>
                    <a:lstStyle/>
                    <a:p>
                      <a:pPr algn="ctr"/>
                      <a:r>
                        <a:rPr lang="en-US" sz="1600" baseline="0" dirty="0">
                          <a:latin typeface="Calibri" pitchFamily="34" charset="0"/>
                        </a:rPr>
                        <a:t>User4</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1</a:t>
                      </a:r>
                    </a:p>
                  </a:txBody>
                  <a:tcPr/>
                </a:tc>
                <a:extLst>
                  <a:ext uri="{0D108BD9-81ED-4DB2-BD59-A6C34878D82A}">
                    <a16:rowId xmlns:a16="http://schemas.microsoft.com/office/drawing/2014/main" val="10005"/>
                  </a:ext>
                </a:extLst>
              </a:tr>
            </a:tbl>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User-based nearest-neighbor collaborative filtering (2)</a:t>
            </a:r>
          </a:p>
        </p:txBody>
      </p:sp>
      <p:sp>
        <p:nvSpPr>
          <p:cNvPr id="3" name="Inhaltsplatzhalter 2"/>
          <p:cNvSpPr>
            <a:spLocks noGrp="1"/>
          </p:cNvSpPr>
          <p:nvPr>
            <p:ph idx="1"/>
          </p:nvPr>
        </p:nvSpPr>
        <p:spPr/>
        <p:txBody>
          <a:bodyPr/>
          <a:lstStyle/>
          <a:p>
            <a:r>
              <a:rPr lang="en-US" dirty="0"/>
              <a:t>Some first questions</a:t>
            </a:r>
          </a:p>
          <a:p>
            <a:pPr lvl="1"/>
            <a:r>
              <a:rPr lang="en-US" dirty="0"/>
              <a:t>How do we measure similarity?</a:t>
            </a:r>
          </a:p>
          <a:p>
            <a:pPr lvl="1"/>
            <a:r>
              <a:rPr lang="en-US" dirty="0"/>
              <a:t>How many neighbors should we consider?</a:t>
            </a:r>
          </a:p>
          <a:p>
            <a:pPr lvl="1"/>
            <a:r>
              <a:rPr lang="en-US" dirty="0"/>
              <a:t>How do we generate a prediction from the neighbors' ratings?</a:t>
            </a:r>
          </a:p>
          <a:p>
            <a:pPr marL="0" indent="0">
              <a:buNone/>
            </a:pPr>
            <a:endParaRPr lang="en-US"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8368" y="1700808"/>
            <a:ext cx="715144" cy="715144"/>
          </a:xfrm>
          <a:prstGeom prst="rect">
            <a:avLst/>
          </a:prstGeom>
        </p:spPr>
      </p:pic>
      <p:graphicFrame>
        <p:nvGraphicFramePr>
          <p:cNvPr id="6" name="Tabelle 5"/>
          <p:cNvGraphicFramePr>
            <a:graphicFrameLocks noGrp="1"/>
          </p:cNvGraphicFramePr>
          <p:nvPr/>
        </p:nvGraphicFramePr>
        <p:xfrm>
          <a:off x="2783632" y="3645024"/>
          <a:ext cx="6096000" cy="2225040"/>
        </p:xfrm>
        <a:graphic>
          <a:graphicData uri="http://schemas.openxmlformats.org/drawingml/2006/table">
            <a:tbl>
              <a:tblPr firstRow="1" bandRow="1">
                <a:tableStyleId>{00A15C55-8517-42AA-B614-E9B94910E393}</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lgn="ctr"/>
                      <a:endParaRPr lang="en-US" sz="1600" baseline="0" dirty="0">
                        <a:latin typeface="Calibri" pitchFamily="34" charset="0"/>
                      </a:endParaRPr>
                    </a:p>
                  </a:txBody>
                  <a:tcPr/>
                </a:tc>
                <a:tc>
                  <a:txBody>
                    <a:bodyPr/>
                    <a:lstStyle/>
                    <a:p>
                      <a:pPr algn="ctr"/>
                      <a:r>
                        <a:rPr lang="en-US" sz="1600" baseline="0" dirty="0">
                          <a:latin typeface="Calibri" pitchFamily="34" charset="0"/>
                        </a:rPr>
                        <a:t>Item1</a:t>
                      </a:r>
                    </a:p>
                  </a:txBody>
                  <a:tcPr/>
                </a:tc>
                <a:tc>
                  <a:txBody>
                    <a:bodyPr/>
                    <a:lstStyle/>
                    <a:p>
                      <a:pPr algn="ctr"/>
                      <a:r>
                        <a:rPr lang="en-US" sz="1600" baseline="0" dirty="0">
                          <a:latin typeface="Calibri" pitchFamily="34" charset="0"/>
                        </a:rPr>
                        <a:t>Item2</a:t>
                      </a:r>
                    </a:p>
                  </a:txBody>
                  <a:tcPr/>
                </a:tc>
                <a:tc>
                  <a:txBody>
                    <a:bodyPr/>
                    <a:lstStyle/>
                    <a:p>
                      <a:pPr algn="ctr"/>
                      <a:r>
                        <a:rPr lang="en-US" sz="1600" baseline="0" dirty="0">
                          <a:latin typeface="Calibri" pitchFamily="34" charset="0"/>
                        </a:rPr>
                        <a:t>Item3</a:t>
                      </a:r>
                    </a:p>
                  </a:txBody>
                  <a:tcPr/>
                </a:tc>
                <a:tc>
                  <a:txBody>
                    <a:bodyPr/>
                    <a:lstStyle/>
                    <a:p>
                      <a:pPr algn="ctr"/>
                      <a:r>
                        <a:rPr lang="en-US" sz="1600" baseline="0" dirty="0">
                          <a:latin typeface="Calibri" pitchFamily="34" charset="0"/>
                        </a:rPr>
                        <a:t>Item4</a:t>
                      </a:r>
                    </a:p>
                  </a:txBody>
                  <a:tcPr/>
                </a:tc>
                <a:tc>
                  <a:txBody>
                    <a:bodyPr/>
                    <a:lstStyle/>
                    <a:p>
                      <a:pPr algn="ctr"/>
                      <a:r>
                        <a:rPr lang="en-US" sz="1600" baseline="0" dirty="0">
                          <a:latin typeface="Calibri" pitchFamily="34" charset="0"/>
                        </a:rPr>
                        <a:t>Item5</a:t>
                      </a:r>
                    </a:p>
                  </a:txBody>
                  <a:tcPr/>
                </a:tc>
                <a:extLst>
                  <a:ext uri="{0D108BD9-81ED-4DB2-BD59-A6C34878D82A}">
                    <a16:rowId xmlns:a16="http://schemas.microsoft.com/office/drawing/2014/main" val="10000"/>
                  </a:ext>
                </a:extLst>
              </a:tr>
              <a:tr h="370840">
                <a:tc>
                  <a:txBody>
                    <a:bodyPr/>
                    <a:lstStyle/>
                    <a:p>
                      <a:pPr algn="ctr"/>
                      <a:r>
                        <a:rPr lang="en-US" sz="1600" baseline="0" dirty="0">
                          <a:latin typeface="Calibri" pitchFamily="34" charset="0"/>
                        </a:rPr>
                        <a:t>Alice</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4</a:t>
                      </a:r>
                    </a:p>
                  </a:txBody>
                  <a:tcPr/>
                </a:tc>
                <a:tc>
                  <a:txBody>
                    <a:bodyPr/>
                    <a:lstStyle/>
                    <a:p>
                      <a:pPr algn="ctr"/>
                      <a:r>
                        <a:rPr lang="en-US" sz="1800" baseline="0" dirty="0">
                          <a:solidFill>
                            <a:schemeClr val="tx1"/>
                          </a:solidFill>
                          <a:latin typeface="Calibri" pitchFamily="34" charset="0"/>
                        </a:rPr>
                        <a:t>?</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1600" baseline="0" dirty="0">
                          <a:latin typeface="Calibri" pitchFamily="34" charset="0"/>
                        </a:rPr>
                        <a:t>User1</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extLst>
                  <a:ext uri="{0D108BD9-81ED-4DB2-BD59-A6C34878D82A}">
                    <a16:rowId xmlns:a16="http://schemas.microsoft.com/office/drawing/2014/main" val="10002"/>
                  </a:ext>
                </a:extLst>
              </a:tr>
              <a:tr h="370840">
                <a:tc>
                  <a:txBody>
                    <a:bodyPr/>
                    <a:lstStyle/>
                    <a:p>
                      <a:pPr algn="ctr"/>
                      <a:r>
                        <a:rPr lang="en-US" sz="1600" baseline="0" dirty="0">
                          <a:latin typeface="Calibri" pitchFamily="34" charset="0"/>
                        </a:rPr>
                        <a:t>User2</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5</a:t>
                      </a:r>
                    </a:p>
                  </a:txBody>
                  <a:tcPr/>
                </a:tc>
                <a:extLst>
                  <a:ext uri="{0D108BD9-81ED-4DB2-BD59-A6C34878D82A}">
                    <a16:rowId xmlns:a16="http://schemas.microsoft.com/office/drawing/2014/main" val="10003"/>
                  </a:ext>
                </a:extLst>
              </a:tr>
              <a:tr h="370840">
                <a:tc>
                  <a:txBody>
                    <a:bodyPr/>
                    <a:lstStyle/>
                    <a:p>
                      <a:pPr algn="ctr"/>
                      <a:r>
                        <a:rPr lang="en-US" sz="1600" baseline="0" dirty="0">
                          <a:latin typeface="Calibri" pitchFamily="34" charset="0"/>
                        </a:rPr>
                        <a:t>User3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4</a:t>
                      </a:r>
                    </a:p>
                  </a:txBody>
                  <a:tcPr/>
                </a:tc>
                <a:extLst>
                  <a:ext uri="{0D108BD9-81ED-4DB2-BD59-A6C34878D82A}">
                    <a16:rowId xmlns:a16="http://schemas.microsoft.com/office/drawing/2014/main" val="10004"/>
                  </a:ext>
                </a:extLst>
              </a:tr>
              <a:tr h="370840">
                <a:tc>
                  <a:txBody>
                    <a:bodyPr/>
                    <a:lstStyle/>
                    <a:p>
                      <a:pPr algn="ctr"/>
                      <a:r>
                        <a:rPr lang="en-US" sz="1600" baseline="0" dirty="0">
                          <a:latin typeface="Calibri" pitchFamily="34" charset="0"/>
                        </a:rPr>
                        <a:t>User4</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1041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Measuring user similarity</a:t>
            </a:r>
          </a:p>
        </p:txBody>
      </p:sp>
      <p:sp>
        <p:nvSpPr>
          <p:cNvPr id="3" name="Inhaltsplatzhalter 2"/>
          <p:cNvSpPr>
            <a:spLocks noGrp="1"/>
          </p:cNvSpPr>
          <p:nvPr>
            <p:ph idx="1"/>
          </p:nvPr>
        </p:nvSpPr>
        <p:spPr>
          <a:xfrm>
            <a:off x="1952596" y="1500175"/>
            <a:ext cx="8229600" cy="4525963"/>
          </a:xfrm>
        </p:spPr>
        <p:txBody>
          <a:bodyPr/>
          <a:lstStyle/>
          <a:p>
            <a:r>
              <a:rPr lang="en-US" dirty="0"/>
              <a:t>A popular similarity measure in user-based CF: </a:t>
            </a:r>
            <a:r>
              <a:rPr lang="en-US" b="1" dirty="0"/>
              <a:t>Pearson correlation</a:t>
            </a:r>
          </a:p>
          <a:p>
            <a:pPr lvl="1">
              <a:buNone/>
            </a:pPr>
            <a:r>
              <a:rPr lang="en-US" dirty="0"/>
              <a:t>	</a:t>
            </a:r>
          </a:p>
          <a:p>
            <a:pPr lvl="1">
              <a:buNone/>
            </a:pPr>
            <a:r>
              <a:rPr lang="en-US" dirty="0"/>
              <a:t>a, b  : users</a:t>
            </a:r>
          </a:p>
          <a:p>
            <a:pPr lvl="1">
              <a:buNone/>
            </a:pPr>
            <a:r>
              <a:rPr lang="en-US" dirty="0" err="1"/>
              <a:t>r</a:t>
            </a:r>
            <a:r>
              <a:rPr lang="en-US" baseline="-25000" dirty="0" err="1"/>
              <a:t>a,p</a:t>
            </a:r>
            <a:r>
              <a:rPr lang="en-US" baseline="-25000" dirty="0"/>
              <a:t>     </a:t>
            </a:r>
            <a:r>
              <a:rPr lang="en-US" dirty="0"/>
              <a:t>: rating of user a for item p</a:t>
            </a:r>
          </a:p>
          <a:p>
            <a:pPr lvl="1">
              <a:buNone/>
            </a:pPr>
            <a:r>
              <a:rPr lang="en-US" dirty="0"/>
              <a:t>P	   : set of items, rated both by a and b</a:t>
            </a:r>
          </a:p>
          <a:p>
            <a:pPr lvl="1">
              <a:buNone/>
            </a:pPr>
            <a:r>
              <a:rPr lang="en-US" dirty="0"/>
              <a:t>Possible similarity values between -1 and 1; 		= user's average ratings</a:t>
            </a:r>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a:buNone/>
            </a:pPr>
            <a:endParaRPr lang="en-US" b="1" dirty="0"/>
          </a:p>
          <a:p>
            <a:endParaRPr lang="en-US" dirty="0"/>
          </a:p>
        </p:txBody>
      </p:sp>
      <p:sp>
        <p:nvSpPr>
          <p:cNvPr id="205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3"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elle 10"/>
          <p:cNvGraphicFramePr>
            <a:graphicFrameLocks noGrp="1"/>
          </p:cNvGraphicFramePr>
          <p:nvPr/>
        </p:nvGraphicFramePr>
        <p:xfrm>
          <a:off x="2279576" y="3940264"/>
          <a:ext cx="6096000" cy="2225040"/>
        </p:xfrm>
        <a:graphic>
          <a:graphicData uri="http://schemas.openxmlformats.org/drawingml/2006/table">
            <a:tbl>
              <a:tblPr firstRow="1" bandRow="1">
                <a:tableStyleId>{00A15C55-8517-42AA-B614-E9B94910E393}</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lgn="ctr"/>
                      <a:endParaRPr lang="en-US" sz="1600" baseline="0" dirty="0">
                        <a:latin typeface="Calibri" pitchFamily="34" charset="0"/>
                      </a:endParaRPr>
                    </a:p>
                  </a:txBody>
                  <a:tcPr/>
                </a:tc>
                <a:tc>
                  <a:txBody>
                    <a:bodyPr/>
                    <a:lstStyle/>
                    <a:p>
                      <a:pPr algn="ctr"/>
                      <a:r>
                        <a:rPr lang="en-US" sz="1600" baseline="0" dirty="0">
                          <a:latin typeface="Calibri" pitchFamily="34" charset="0"/>
                        </a:rPr>
                        <a:t>Item1</a:t>
                      </a:r>
                    </a:p>
                  </a:txBody>
                  <a:tcPr/>
                </a:tc>
                <a:tc>
                  <a:txBody>
                    <a:bodyPr/>
                    <a:lstStyle/>
                    <a:p>
                      <a:pPr algn="ctr"/>
                      <a:r>
                        <a:rPr lang="en-US" sz="1600" baseline="0" dirty="0">
                          <a:latin typeface="Calibri" pitchFamily="34" charset="0"/>
                        </a:rPr>
                        <a:t>Item2</a:t>
                      </a:r>
                    </a:p>
                  </a:txBody>
                  <a:tcPr/>
                </a:tc>
                <a:tc>
                  <a:txBody>
                    <a:bodyPr/>
                    <a:lstStyle/>
                    <a:p>
                      <a:pPr algn="ctr"/>
                      <a:r>
                        <a:rPr lang="en-US" sz="1600" baseline="0" dirty="0">
                          <a:latin typeface="Calibri" pitchFamily="34" charset="0"/>
                        </a:rPr>
                        <a:t>Item3</a:t>
                      </a:r>
                    </a:p>
                  </a:txBody>
                  <a:tcPr/>
                </a:tc>
                <a:tc>
                  <a:txBody>
                    <a:bodyPr/>
                    <a:lstStyle/>
                    <a:p>
                      <a:pPr algn="ctr"/>
                      <a:r>
                        <a:rPr lang="en-US" sz="1600" baseline="0" dirty="0">
                          <a:latin typeface="Calibri" pitchFamily="34" charset="0"/>
                        </a:rPr>
                        <a:t>Item4</a:t>
                      </a:r>
                    </a:p>
                  </a:txBody>
                  <a:tcPr/>
                </a:tc>
                <a:tc>
                  <a:txBody>
                    <a:bodyPr/>
                    <a:lstStyle/>
                    <a:p>
                      <a:pPr algn="ctr"/>
                      <a:r>
                        <a:rPr lang="en-US" sz="1600" baseline="0" dirty="0">
                          <a:latin typeface="Calibri" pitchFamily="34" charset="0"/>
                        </a:rPr>
                        <a:t>Item5</a:t>
                      </a:r>
                    </a:p>
                  </a:txBody>
                  <a:tcPr/>
                </a:tc>
                <a:extLst>
                  <a:ext uri="{0D108BD9-81ED-4DB2-BD59-A6C34878D82A}">
                    <a16:rowId xmlns:a16="http://schemas.microsoft.com/office/drawing/2014/main" val="10000"/>
                  </a:ext>
                </a:extLst>
              </a:tr>
              <a:tr h="370840">
                <a:tc>
                  <a:txBody>
                    <a:bodyPr/>
                    <a:lstStyle/>
                    <a:p>
                      <a:pPr algn="ctr"/>
                      <a:r>
                        <a:rPr lang="en-US" sz="1600" baseline="0" dirty="0">
                          <a:latin typeface="Calibri" pitchFamily="34" charset="0"/>
                        </a:rPr>
                        <a:t>Alice</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4</a:t>
                      </a:r>
                    </a:p>
                  </a:txBody>
                  <a:tcPr/>
                </a:tc>
                <a:tc>
                  <a:txBody>
                    <a:bodyPr/>
                    <a:lstStyle/>
                    <a:p>
                      <a:pPr algn="ctr"/>
                      <a:r>
                        <a:rPr lang="en-US" sz="1800" baseline="0" dirty="0">
                          <a:solidFill>
                            <a:schemeClr val="tx1"/>
                          </a:solidFill>
                          <a:latin typeface="Calibri" pitchFamily="34" charset="0"/>
                        </a:rPr>
                        <a:t>?</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1600" baseline="0" dirty="0">
                          <a:latin typeface="Calibri" pitchFamily="34" charset="0"/>
                        </a:rPr>
                        <a:t>User1</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extLst>
                  <a:ext uri="{0D108BD9-81ED-4DB2-BD59-A6C34878D82A}">
                    <a16:rowId xmlns:a16="http://schemas.microsoft.com/office/drawing/2014/main" val="10002"/>
                  </a:ext>
                </a:extLst>
              </a:tr>
              <a:tr h="370840">
                <a:tc>
                  <a:txBody>
                    <a:bodyPr/>
                    <a:lstStyle/>
                    <a:p>
                      <a:pPr algn="ctr"/>
                      <a:r>
                        <a:rPr lang="en-US" sz="1600" baseline="0" dirty="0">
                          <a:latin typeface="Calibri" pitchFamily="34" charset="0"/>
                        </a:rPr>
                        <a:t>User2</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5</a:t>
                      </a:r>
                    </a:p>
                  </a:txBody>
                  <a:tcPr/>
                </a:tc>
                <a:extLst>
                  <a:ext uri="{0D108BD9-81ED-4DB2-BD59-A6C34878D82A}">
                    <a16:rowId xmlns:a16="http://schemas.microsoft.com/office/drawing/2014/main" val="10003"/>
                  </a:ext>
                </a:extLst>
              </a:tr>
              <a:tr h="370840">
                <a:tc>
                  <a:txBody>
                    <a:bodyPr/>
                    <a:lstStyle/>
                    <a:p>
                      <a:pPr algn="ctr"/>
                      <a:r>
                        <a:rPr lang="en-US" sz="1600" baseline="0" dirty="0">
                          <a:latin typeface="Calibri" pitchFamily="34" charset="0"/>
                        </a:rPr>
                        <a:t>User3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4</a:t>
                      </a:r>
                    </a:p>
                  </a:txBody>
                  <a:tcPr/>
                </a:tc>
                <a:extLst>
                  <a:ext uri="{0D108BD9-81ED-4DB2-BD59-A6C34878D82A}">
                    <a16:rowId xmlns:a16="http://schemas.microsoft.com/office/drawing/2014/main" val="10004"/>
                  </a:ext>
                </a:extLst>
              </a:tr>
              <a:tr h="370840">
                <a:tc>
                  <a:txBody>
                    <a:bodyPr/>
                    <a:lstStyle/>
                    <a:p>
                      <a:pPr algn="ctr"/>
                      <a:r>
                        <a:rPr lang="en-US" sz="1600" baseline="0" dirty="0">
                          <a:latin typeface="Calibri" pitchFamily="34" charset="0"/>
                        </a:rPr>
                        <a:t>User4</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1</a:t>
                      </a:r>
                    </a:p>
                  </a:txBody>
                  <a:tcPr/>
                </a:tc>
                <a:extLst>
                  <a:ext uri="{0D108BD9-81ED-4DB2-BD59-A6C34878D82A}">
                    <a16:rowId xmlns:a16="http://schemas.microsoft.com/office/drawing/2014/main" val="10005"/>
                  </a:ext>
                </a:extLst>
              </a:tr>
            </a:tbl>
          </a:graphicData>
        </a:graphic>
      </p:graphicFrame>
      <p:grpSp>
        <p:nvGrpSpPr>
          <p:cNvPr id="18" name="Gruppieren 17"/>
          <p:cNvGrpSpPr/>
          <p:nvPr/>
        </p:nvGrpSpPr>
        <p:grpSpPr>
          <a:xfrm>
            <a:off x="8310578" y="4359974"/>
            <a:ext cx="1766062" cy="500066"/>
            <a:chOff x="6786578" y="4071942"/>
            <a:chExt cx="1766062" cy="500066"/>
          </a:xfrm>
        </p:grpSpPr>
        <p:sp>
          <p:nvSpPr>
            <p:cNvPr id="15" name="Nach links gekrümmter Pfeil 14"/>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sp>
          <p:nvSpPr>
            <p:cNvPr id="17" name="Textfeld 16"/>
            <p:cNvSpPr txBox="1"/>
            <p:nvPr/>
          </p:nvSpPr>
          <p:spPr>
            <a:xfrm>
              <a:off x="7358082" y="4077072"/>
              <a:ext cx="1194558" cy="369332"/>
            </a:xfrm>
            <a:prstGeom prst="rect">
              <a:avLst/>
            </a:prstGeom>
            <a:noFill/>
          </p:spPr>
          <p:txBody>
            <a:bodyPr wrap="none" rtlCol="0">
              <a:spAutoFit/>
            </a:bodyPr>
            <a:lstStyle/>
            <a:p>
              <a:r>
                <a:rPr lang="en-US" dirty="0" err="1">
                  <a:latin typeface="Calibri" pitchFamily="34" charset="0"/>
                </a:rPr>
                <a:t>sim</a:t>
              </a:r>
              <a:r>
                <a:rPr lang="en-US" dirty="0">
                  <a:latin typeface="Calibri" pitchFamily="34" charset="0"/>
                </a:rPr>
                <a:t>  = 0,85</a:t>
              </a:r>
            </a:p>
          </p:txBody>
        </p:sp>
      </p:grpSp>
      <p:grpSp>
        <p:nvGrpSpPr>
          <p:cNvPr id="20" name="Gruppieren 19"/>
          <p:cNvGrpSpPr/>
          <p:nvPr/>
        </p:nvGrpSpPr>
        <p:grpSpPr>
          <a:xfrm>
            <a:off x="8239140" y="4431412"/>
            <a:ext cx="1766062" cy="847732"/>
            <a:chOff x="6786578" y="4071942"/>
            <a:chExt cx="1766062" cy="500066"/>
          </a:xfrm>
        </p:grpSpPr>
        <p:sp>
          <p:nvSpPr>
            <p:cNvPr id="21" name="Nach links gekrümmter Pfeil 20"/>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sp>
          <p:nvSpPr>
            <p:cNvPr id="22" name="Textfeld 21"/>
            <p:cNvSpPr txBox="1"/>
            <p:nvPr/>
          </p:nvSpPr>
          <p:spPr>
            <a:xfrm>
              <a:off x="7358082" y="4160258"/>
              <a:ext cx="1194558" cy="217864"/>
            </a:xfrm>
            <a:prstGeom prst="rect">
              <a:avLst/>
            </a:prstGeom>
            <a:noFill/>
          </p:spPr>
          <p:txBody>
            <a:bodyPr wrap="none" rtlCol="0">
              <a:spAutoFit/>
            </a:bodyPr>
            <a:lstStyle/>
            <a:p>
              <a:r>
                <a:rPr lang="en-US" dirty="0" err="1">
                  <a:latin typeface="Calibri" pitchFamily="34" charset="0"/>
                </a:rPr>
                <a:t>sim</a:t>
              </a:r>
              <a:r>
                <a:rPr lang="en-US" dirty="0">
                  <a:latin typeface="Calibri" pitchFamily="34" charset="0"/>
                </a:rPr>
                <a:t>  = 0,70</a:t>
              </a:r>
            </a:p>
          </p:txBody>
        </p:sp>
      </p:grpSp>
      <p:grpSp>
        <p:nvGrpSpPr>
          <p:cNvPr id="23" name="Gruppieren 22"/>
          <p:cNvGrpSpPr/>
          <p:nvPr/>
        </p:nvGrpSpPr>
        <p:grpSpPr>
          <a:xfrm>
            <a:off x="8391540" y="4583812"/>
            <a:ext cx="1836594" cy="1347798"/>
            <a:chOff x="6786578" y="4071942"/>
            <a:chExt cx="1836594" cy="500066"/>
          </a:xfrm>
        </p:grpSpPr>
        <p:sp>
          <p:nvSpPr>
            <p:cNvPr id="24" name="Nach links gekrümmter Pfeil 23"/>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sp>
          <p:nvSpPr>
            <p:cNvPr id="25" name="Textfeld 24"/>
            <p:cNvSpPr txBox="1"/>
            <p:nvPr/>
          </p:nvSpPr>
          <p:spPr>
            <a:xfrm>
              <a:off x="7358082" y="4143380"/>
              <a:ext cx="1265090" cy="137031"/>
            </a:xfrm>
            <a:prstGeom prst="rect">
              <a:avLst/>
            </a:prstGeom>
            <a:noFill/>
          </p:spPr>
          <p:txBody>
            <a:bodyPr wrap="none" rtlCol="0">
              <a:spAutoFit/>
            </a:bodyPr>
            <a:lstStyle/>
            <a:p>
              <a:r>
                <a:rPr lang="en-US" dirty="0" err="1">
                  <a:latin typeface="Calibri" pitchFamily="34" charset="0"/>
                </a:rPr>
                <a:t>sim</a:t>
              </a:r>
              <a:r>
                <a:rPr lang="en-US" dirty="0">
                  <a:latin typeface="Calibri" pitchFamily="34" charset="0"/>
                </a:rPr>
                <a:t>  = -0,79</a:t>
              </a:r>
            </a:p>
          </p:txBody>
        </p:sp>
      </p:grpSp>
      <p:pic>
        <p:nvPicPr>
          <p:cNvPr id="19"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75728" y="1844824"/>
            <a:ext cx="5065185" cy="1000132"/>
          </a:xfrm>
          <a:prstGeom prst="rect">
            <a:avLst/>
          </a:prstGeom>
          <a:noFill/>
        </p:spPr>
      </p:pic>
      <mc:AlternateContent xmlns:mc="http://schemas.openxmlformats.org/markup-compatibility/2006" xmlns:a14="http://schemas.microsoft.com/office/drawing/2010/main">
        <mc:Choice Requires="a14">
          <p:sp>
            <p:nvSpPr>
              <p:cNvPr id="4" name="Textfeld 3"/>
              <p:cNvSpPr txBox="1"/>
              <p:nvPr/>
            </p:nvSpPr>
            <p:spPr>
              <a:xfrm>
                <a:off x="6672065" y="3140968"/>
                <a:ext cx="768031" cy="369332"/>
              </a:xfrm>
              <a:prstGeom prst="rect">
                <a:avLst/>
              </a:prstGeom>
              <a:noFill/>
            </p:spPr>
            <p:txBody>
              <a:bodyPr wrap="none" rtlCol="0">
                <a:spAutoFit/>
              </a:bodyPr>
              <a:lstStyle/>
              <a:p>
                <a14:m>
                  <m:oMath xmlns:m="http://schemas.openxmlformats.org/officeDocument/2006/math">
                    <m:acc>
                      <m:accPr>
                        <m:chr m:val="̅"/>
                        <m:ctrlPr>
                          <a:rPr lang="de-DE" b="1" i="1">
                            <a:solidFill>
                              <a:schemeClr val="tx2"/>
                            </a:solidFill>
                            <a:latin typeface="Cambria Math" panose="02040503050406030204" pitchFamily="18" charset="0"/>
                          </a:rPr>
                        </m:ctrlPr>
                      </m:accPr>
                      <m:e>
                        <m:sSub>
                          <m:sSubPr>
                            <m:ctrlPr>
                              <a:rPr lang="de-DE" i="1">
                                <a:solidFill>
                                  <a:schemeClr val="tx2"/>
                                </a:solidFill>
                                <a:latin typeface="Cambria Math" panose="02040503050406030204" pitchFamily="18" charset="0"/>
                              </a:rPr>
                            </m:ctrlPr>
                          </m:sSubPr>
                          <m:e>
                            <m:r>
                              <a:rPr lang="de-DE" b="1" i="1">
                                <a:solidFill>
                                  <a:schemeClr val="tx2"/>
                                </a:solidFill>
                                <a:latin typeface="Cambria Math"/>
                              </a:rPr>
                              <m:t>𝒓</m:t>
                            </m:r>
                          </m:e>
                          <m:sub>
                            <m:r>
                              <a:rPr lang="de-DE" i="1">
                                <a:solidFill>
                                  <a:schemeClr val="tx2"/>
                                </a:solidFill>
                                <a:latin typeface="Cambria Math"/>
                              </a:rPr>
                              <m:t>𝒂</m:t>
                            </m:r>
                          </m:sub>
                        </m:sSub>
                      </m:e>
                    </m:acc>
                  </m:oMath>
                </a14:m>
                <a:r>
                  <a:rPr lang="en-US" dirty="0"/>
                  <a:t>, </a:t>
                </a:r>
                <a14:m>
                  <m:oMath xmlns:m="http://schemas.openxmlformats.org/officeDocument/2006/math">
                    <m:acc>
                      <m:accPr>
                        <m:chr m:val="̅"/>
                        <m:ctrlPr>
                          <a:rPr lang="de-DE" i="1">
                            <a:solidFill>
                              <a:schemeClr val="tx2"/>
                            </a:solidFill>
                            <a:latin typeface="Cambria Math" panose="02040503050406030204" pitchFamily="18" charset="0"/>
                          </a:rPr>
                        </m:ctrlPr>
                      </m:accPr>
                      <m:e>
                        <m:sSub>
                          <m:sSubPr>
                            <m:ctrlPr>
                              <a:rPr lang="de-DE" i="1">
                                <a:solidFill>
                                  <a:schemeClr val="tx2"/>
                                </a:solidFill>
                                <a:latin typeface="Cambria Math" panose="02040503050406030204" pitchFamily="18" charset="0"/>
                              </a:rPr>
                            </m:ctrlPr>
                          </m:sSubPr>
                          <m:e>
                            <m:r>
                              <a:rPr lang="de-DE" b="1" i="1">
                                <a:solidFill>
                                  <a:schemeClr val="tx2"/>
                                </a:solidFill>
                                <a:latin typeface="Cambria Math"/>
                              </a:rPr>
                              <m:t>𝒓</m:t>
                            </m:r>
                          </m:e>
                          <m:sub>
                            <m:r>
                              <a:rPr lang="de-DE" b="1" i="1">
                                <a:solidFill>
                                  <a:schemeClr val="tx2"/>
                                </a:solidFill>
                                <a:latin typeface="Cambria Math"/>
                              </a:rPr>
                              <m:t>𝒃</m:t>
                            </m:r>
                          </m:sub>
                        </m:sSub>
                      </m:e>
                    </m:acc>
                  </m:oMath>
                </a14:m>
                <a:endParaRPr lang="en-US" dirty="0"/>
              </a:p>
            </p:txBody>
          </p:sp>
        </mc:Choice>
        <mc:Fallback xmlns="">
          <p:sp>
            <p:nvSpPr>
              <p:cNvPr id="4" name="Textfeld 3"/>
              <p:cNvSpPr txBox="1">
                <a:spLocks noRot="1" noChangeAspect="1" noMove="1" noResize="1" noEditPoints="1" noAdjustHandles="1" noChangeArrowheads="1" noChangeShapeType="1" noTextEdit="1"/>
              </p:cNvSpPr>
              <p:nvPr/>
            </p:nvSpPr>
            <p:spPr>
              <a:xfrm>
                <a:off x="6672065" y="3140968"/>
                <a:ext cx="768031" cy="369332"/>
              </a:xfrm>
              <a:prstGeom prst="rect">
                <a:avLst/>
              </a:prstGeom>
              <a:blipFill>
                <a:blip r:embed="rId4"/>
                <a:stretch>
                  <a:fillRect t="-6667" b="-26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FB6F3F8-EEED-9BB4-DE33-EBA378742E4D}"/>
              </a:ext>
            </a:extLst>
          </p:cNvPr>
          <p:cNvPicPr>
            <a:picLocks noChangeAspect="1"/>
          </p:cNvPicPr>
          <p:nvPr/>
        </p:nvPicPr>
        <p:blipFill rotWithShape="1">
          <a:blip r:embed="rId5"/>
          <a:srcRect r="537"/>
          <a:stretch/>
        </p:blipFill>
        <p:spPr>
          <a:xfrm>
            <a:off x="599692" y="0"/>
            <a:ext cx="10933547" cy="6868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9"/>
                                        </p:tgtEl>
                                        <p:attrNameLst>
                                          <p:attrName>ppt_x</p:attrName>
                                        </p:attrNameLst>
                                      </p:cBhvr>
                                      <p:tavLst>
                                        <p:tav tm="0">
                                          <p:val>
                                            <p:strVal val="ppt_x"/>
                                          </p:val>
                                        </p:tav>
                                        <p:tav tm="100000">
                                          <p:val>
                                            <p:strVal val="ppt_x"/>
                                          </p:val>
                                        </p:tav>
                                      </p:tavLst>
                                    </p:anim>
                                    <p:anim calcmode="lin" valueType="num">
                                      <p:cBhvr additive="base">
                                        <p:cTn id="19" dur="500"/>
                                        <p:tgtEl>
                                          <p:spTgt spid="19"/>
                                        </p:tgtEl>
                                        <p:attrNameLst>
                                          <p:attrName>ppt_y</p:attrName>
                                        </p:attrNameLst>
                                      </p:cBhvr>
                                      <p:tavLst>
                                        <p:tav tm="0">
                                          <p:val>
                                            <p:strVal val="ppt_y"/>
                                          </p:val>
                                        </p:tav>
                                        <p:tav tm="100000">
                                          <p:val>
                                            <p:strVal val="1+ppt_h/2"/>
                                          </p:val>
                                        </p:tav>
                                      </p:tavLst>
                                    </p:anim>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ppt_x"/>
                                          </p:val>
                                        </p:tav>
                                      </p:tavLst>
                                    </p:anim>
                                    <p:anim calcmode="lin" valueType="num">
                                      <p:cBhvr additive="base">
                                        <p:cTn id="31" dur="500"/>
                                        <p:tgtEl>
                                          <p:spTgt spid="18"/>
                                        </p:tgtEl>
                                        <p:attrNameLst>
                                          <p:attrName>ppt_y</p:attrName>
                                        </p:attrNameLst>
                                      </p:cBhvr>
                                      <p:tavLst>
                                        <p:tav tm="0">
                                          <p:val>
                                            <p:strVal val="ppt_y"/>
                                          </p:val>
                                        </p:tav>
                                        <p:tav tm="100000">
                                          <p:val>
                                            <p:strVal val="1+ppt_h/2"/>
                                          </p:val>
                                        </p:tav>
                                      </p:tavLst>
                                    </p:anim>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20"/>
                                        </p:tgtEl>
                                        <p:attrNameLst>
                                          <p:attrName>ppt_x</p:attrName>
                                        </p:attrNameLst>
                                      </p:cBhvr>
                                      <p:tavLst>
                                        <p:tav tm="0">
                                          <p:val>
                                            <p:strVal val="ppt_x"/>
                                          </p:val>
                                        </p:tav>
                                        <p:tav tm="100000">
                                          <p:val>
                                            <p:strVal val="ppt_x"/>
                                          </p:val>
                                        </p:tav>
                                      </p:tavLst>
                                    </p:anim>
                                    <p:anim calcmode="lin" valueType="num">
                                      <p:cBhvr additive="base">
                                        <p:cTn id="43" dur="500"/>
                                        <p:tgtEl>
                                          <p:spTgt spid="20"/>
                                        </p:tgtEl>
                                        <p:attrNameLst>
                                          <p:attrName>ppt_y</p:attrName>
                                        </p:attrNameLst>
                                      </p:cBhvr>
                                      <p:tavLst>
                                        <p:tav tm="0">
                                          <p:val>
                                            <p:strVal val="ppt_y"/>
                                          </p:val>
                                        </p:tav>
                                        <p:tav tm="100000">
                                          <p:val>
                                            <p:strVal val="1+ppt_h/2"/>
                                          </p:val>
                                        </p:tav>
                                      </p:tavLst>
                                    </p:anim>
                                    <p:set>
                                      <p:cBhvr>
                                        <p:cTn id="44" dur="1" fill="hold">
                                          <p:stCondLst>
                                            <p:cond delay="499"/>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Pearson correlation</a:t>
            </a:r>
          </a:p>
        </p:txBody>
      </p:sp>
      <p:sp>
        <p:nvSpPr>
          <p:cNvPr id="3" name="Inhaltsplatzhalter 2"/>
          <p:cNvSpPr>
            <a:spLocks noGrp="1"/>
          </p:cNvSpPr>
          <p:nvPr>
            <p:ph idx="1"/>
          </p:nvPr>
        </p:nvSpPr>
        <p:spPr/>
        <p:txBody>
          <a:bodyPr>
            <a:normAutofit fontScale="92500" lnSpcReduction="10000"/>
          </a:bodyPr>
          <a:lstStyle/>
          <a:p>
            <a:r>
              <a:rPr lang="en-US" dirty="0"/>
              <a:t>Takes differences in rating behavior into account</a:t>
            </a:r>
          </a:p>
          <a:p>
            <a:endParaRPr lang="en-US" dirty="0"/>
          </a:p>
          <a:p>
            <a:endParaRPr lang="en-US" dirty="0"/>
          </a:p>
          <a:p>
            <a:endParaRPr lang="en-US" dirty="0"/>
          </a:p>
          <a:p>
            <a:endParaRPr lang="en-US" dirty="0"/>
          </a:p>
          <a:p>
            <a:endParaRPr lang="en-US" dirty="0"/>
          </a:p>
          <a:p>
            <a:endParaRPr lang="en-US" dirty="0"/>
          </a:p>
          <a:p>
            <a:endParaRPr lang="en-US" dirty="0"/>
          </a:p>
          <a:p>
            <a:r>
              <a:rPr lang="en-US" dirty="0"/>
              <a:t>Works well in usual domains, compared with alternative measures</a:t>
            </a:r>
          </a:p>
          <a:p>
            <a:pPr lvl="1"/>
            <a:r>
              <a:rPr lang="en-US" dirty="0"/>
              <a:t>such as cosine similarity</a:t>
            </a:r>
          </a:p>
          <a:p>
            <a:pPr lvl="1">
              <a:buNone/>
            </a:pPr>
            <a:endParaRPr lang="en-US" dirty="0"/>
          </a:p>
        </p:txBody>
      </p:sp>
      <p:graphicFrame>
        <p:nvGraphicFramePr>
          <p:cNvPr id="4" name="Chart 2"/>
          <p:cNvGraphicFramePr>
            <a:graphicFrameLocks/>
          </p:cNvGraphicFramePr>
          <p:nvPr/>
        </p:nvGraphicFramePr>
        <p:xfrm>
          <a:off x="2452662" y="2214554"/>
          <a:ext cx="5295900" cy="29908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711624" y="1556793"/>
            <a:ext cx="6643734" cy="646331"/>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fontAlgn="base">
              <a:spcBef>
                <a:spcPct val="0"/>
              </a:spcBef>
              <a:spcAft>
                <a:spcPct val="0"/>
              </a:spcAft>
            </a:pPr>
            <a:r>
              <a:rPr lang="en-US" sz="3600" b="1" dirty="0">
                <a:ln>
                  <a:prstDash val="solid"/>
                </a:ln>
                <a:solidFill>
                  <a:srgbClr val="002060"/>
                </a:solidFill>
                <a:effectLst>
                  <a:outerShdw blurRad="88000" dist="50800" dir="5040000" algn="tl">
                    <a:srgbClr val="000000">
                      <a:tint val="80000"/>
                      <a:satMod val="250000"/>
                      <a:alpha val="45000"/>
                    </a:srgbClr>
                  </a:outerShdw>
                </a:effectLst>
                <a:latin typeface="Calibri" pitchFamily="34" charset="0"/>
              </a:rPr>
              <a:t>Introduction</a:t>
            </a:r>
          </a:p>
        </p:txBody>
      </p:sp>
      <p:pic>
        <p:nvPicPr>
          <p:cNvPr id="5" name="Picture 2" descr="D:\projects\000-papers\general\acmsac10\slides\Bigstock_3403911.jpg"/>
          <p:cNvPicPr>
            <a:picLocks noChangeAspect="1" noChangeArrowheads="1"/>
          </p:cNvPicPr>
          <p:nvPr/>
        </p:nvPicPr>
        <p:blipFill>
          <a:blip r:embed="rId3" cstate="print"/>
          <a:srcRect b="8387"/>
          <a:stretch>
            <a:fillRect/>
          </a:stretch>
        </p:blipFill>
        <p:spPr bwMode="auto">
          <a:xfrm>
            <a:off x="4079776" y="2564904"/>
            <a:ext cx="3811734" cy="2622928"/>
          </a:xfrm>
          <a:prstGeom prst="rect">
            <a:avLst/>
          </a:prstGeom>
          <a:noFill/>
        </p:spPr>
      </p:pic>
    </p:spTree>
    <p:extLst>
      <p:ext uri="{BB962C8B-B14F-4D97-AF65-F5344CB8AC3E}">
        <p14:creationId xmlns:p14="http://schemas.microsoft.com/office/powerpoint/2010/main" val="334826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Making predictions</a:t>
            </a:r>
          </a:p>
        </p:txBody>
      </p:sp>
      <p:sp>
        <p:nvSpPr>
          <p:cNvPr id="3" name="Inhaltsplatzhalter 2"/>
          <p:cNvSpPr>
            <a:spLocks noGrp="1"/>
          </p:cNvSpPr>
          <p:nvPr>
            <p:ph idx="1"/>
          </p:nvPr>
        </p:nvSpPr>
        <p:spPr/>
        <p:txBody>
          <a:bodyPr/>
          <a:lstStyle/>
          <a:p>
            <a:r>
              <a:rPr lang="en-US" b="0" dirty="0"/>
              <a:t>A common prediction function:</a:t>
            </a:r>
          </a:p>
          <a:p>
            <a:endParaRPr lang="en-US" b="0" dirty="0"/>
          </a:p>
          <a:p>
            <a:endParaRPr lang="en-US" b="0" dirty="0"/>
          </a:p>
          <a:p>
            <a:endParaRPr lang="en-US" b="0" dirty="0"/>
          </a:p>
          <a:p>
            <a:r>
              <a:rPr lang="en-US" b="0" dirty="0"/>
              <a:t>Calculate, whether the neighbors' ratings for the unseen item </a:t>
            </a:r>
            <a:r>
              <a:rPr lang="en-US" i="1" dirty="0"/>
              <a:t>i</a:t>
            </a:r>
            <a:r>
              <a:rPr lang="en-US" b="0" dirty="0"/>
              <a:t> are higher or lower than their average</a:t>
            </a:r>
          </a:p>
          <a:p>
            <a:r>
              <a:rPr lang="en-US" b="0" dirty="0"/>
              <a:t>Combine the rating differences – use the similarity as a weight</a:t>
            </a:r>
          </a:p>
          <a:p>
            <a:r>
              <a:rPr lang="en-US" b="0" dirty="0"/>
              <a:t>Add/subtract the  neighbors' bias from the active user's average and use this as a prediction</a:t>
            </a:r>
          </a:p>
        </p:txBody>
      </p:sp>
      <p:pic>
        <p:nvPicPr>
          <p:cNvPr id="1026" name="Picture 2"/>
          <p:cNvPicPr>
            <a:picLocks noChangeAspect="1" noChangeArrowheads="1"/>
          </p:cNvPicPr>
          <p:nvPr/>
        </p:nvPicPr>
        <p:blipFill>
          <a:blip r:embed="rId3" cstate="print"/>
          <a:srcRect/>
          <a:stretch>
            <a:fillRect/>
          </a:stretch>
        </p:blipFill>
        <p:spPr bwMode="auto">
          <a:xfrm>
            <a:off x="2327455" y="2428875"/>
            <a:ext cx="6000750" cy="1000125"/>
          </a:xfrm>
          <a:prstGeom prst="rect">
            <a:avLst/>
          </a:prstGeom>
          <a:noFill/>
          <a:ln w="9525">
            <a:noFill/>
            <a:miter lim="800000"/>
            <a:headEnd/>
            <a:tailEnd/>
          </a:ln>
          <a:effectLst/>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295" y="2143123"/>
            <a:ext cx="1000124" cy="10001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AFC23D-6CFE-C4D3-46BC-9C5B245F9B27}"/>
              </a:ext>
            </a:extLst>
          </p:cNvPr>
          <p:cNvSpPr>
            <a:spLocks noGrp="1"/>
          </p:cNvSpPr>
          <p:nvPr>
            <p:ph idx="1"/>
          </p:nvPr>
        </p:nvSpPr>
        <p:spPr/>
        <p:txBody>
          <a:bodyPr/>
          <a:lstStyle/>
          <a:p>
            <a:r>
              <a:rPr lang="en-US" dirty="0"/>
              <a:t>The bias of a user is the difference between their average rating and the average rating of all users. </a:t>
            </a:r>
          </a:p>
          <a:p>
            <a:endParaRPr lang="en-US" dirty="0"/>
          </a:p>
          <a:p>
            <a:r>
              <a:rPr lang="en-US" dirty="0"/>
              <a:t>It is used to adjust the predicted rating to account for the fact that some users are more generous or more critical raters than others.</a:t>
            </a:r>
          </a:p>
        </p:txBody>
      </p:sp>
      <p:sp>
        <p:nvSpPr>
          <p:cNvPr id="4" name="Slide Number Placeholder 3">
            <a:extLst>
              <a:ext uri="{FF2B5EF4-FFF2-40B4-BE49-F238E27FC236}">
                <a16:creationId xmlns:a16="http://schemas.microsoft.com/office/drawing/2014/main" id="{833AAD4A-BCFD-9630-AAB7-FB38EA390A26}"/>
              </a:ext>
            </a:extLst>
          </p:cNvPr>
          <p:cNvSpPr>
            <a:spLocks noGrp="1"/>
          </p:cNvSpPr>
          <p:nvPr>
            <p:ph type="sldNum" sz="quarter" idx="12"/>
          </p:nvPr>
        </p:nvSpPr>
        <p:spPr/>
        <p:txBody>
          <a:bodyPr/>
          <a:lstStyle/>
          <a:p>
            <a:fld id="{EF74C4E0-06F2-449B-AC76-67ACDC6D5424}" type="slidenum">
              <a:rPr lang="el-GR" smtClean="0">
                <a:solidFill>
                  <a:prstClr val="black"/>
                </a:solidFill>
              </a:rPr>
              <a:pPr/>
              <a:t>41</a:t>
            </a:fld>
            <a:endParaRPr lang="el-GR">
              <a:solidFill>
                <a:prstClr val="black"/>
              </a:solidFill>
            </a:endParaRPr>
          </a:p>
        </p:txBody>
      </p:sp>
    </p:spTree>
    <p:extLst>
      <p:ext uri="{BB962C8B-B14F-4D97-AF65-F5344CB8AC3E}">
        <p14:creationId xmlns:p14="http://schemas.microsoft.com/office/powerpoint/2010/main" val="1272025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Making recommendations</a:t>
            </a:r>
          </a:p>
        </p:txBody>
      </p:sp>
      <p:sp>
        <p:nvSpPr>
          <p:cNvPr id="3" name="Inhaltsplatzhalter 2"/>
          <p:cNvSpPr>
            <a:spLocks noGrp="1"/>
          </p:cNvSpPr>
          <p:nvPr>
            <p:ph idx="1"/>
          </p:nvPr>
        </p:nvSpPr>
        <p:spPr/>
        <p:txBody>
          <a:bodyPr/>
          <a:lstStyle/>
          <a:p>
            <a:r>
              <a:rPr lang="en-US" dirty="0"/>
              <a:t>Making predictions is typically not the ultimate goal</a:t>
            </a:r>
          </a:p>
          <a:p>
            <a:r>
              <a:rPr lang="en-US" dirty="0"/>
              <a:t>Usual approach (in academia)</a:t>
            </a:r>
          </a:p>
          <a:p>
            <a:pPr lvl="1"/>
            <a:r>
              <a:rPr lang="en-US" dirty="0"/>
              <a:t>Rank items based on their predicted ratings</a:t>
            </a:r>
          </a:p>
          <a:p>
            <a:r>
              <a:rPr lang="en-US" dirty="0"/>
              <a:t>However</a:t>
            </a:r>
          </a:p>
          <a:p>
            <a:pPr lvl="1"/>
            <a:r>
              <a:rPr lang="en-US" dirty="0"/>
              <a:t>This might lead to the inclusion of (only) niche items</a:t>
            </a:r>
          </a:p>
          <a:p>
            <a:pPr lvl="1"/>
            <a:r>
              <a:rPr lang="en-US" b="1" dirty="0"/>
              <a:t>In practice also:</a:t>
            </a:r>
            <a:r>
              <a:rPr lang="en-US" dirty="0"/>
              <a:t> Take item popularity into account</a:t>
            </a:r>
          </a:p>
          <a:p>
            <a:r>
              <a:rPr lang="en-US" dirty="0"/>
              <a:t>Approaches</a:t>
            </a:r>
          </a:p>
          <a:p>
            <a:pPr lvl="1"/>
            <a:r>
              <a:rPr lang="en-US" dirty="0"/>
              <a:t>"Learning to rank" </a:t>
            </a:r>
          </a:p>
          <a:p>
            <a:pPr lvl="2"/>
            <a:r>
              <a:rPr lang="en-US" dirty="0"/>
              <a:t>Optimize according to a given rank evaluation metric (see later)</a:t>
            </a:r>
          </a:p>
        </p:txBody>
      </p:sp>
    </p:spTree>
    <p:extLst>
      <p:ext uri="{BB962C8B-B14F-4D97-AF65-F5344CB8AC3E}">
        <p14:creationId xmlns:p14="http://schemas.microsoft.com/office/powerpoint/2010/main" val="307511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Improving the metrics  / prediction function</a:t>
            </a:r>
          </a:p>
        </p:txBody>
      </p:sp>
      <p:sp>
        <p:nvSpPr>
          <p:cNvPr id="3" name="Inhaltsplatzhalter 2"/>
          <p:cNvSpPr>
            <a:spLocks noGrp="1"/>
          </p:cNvSpPr>
          <p:nvPr>
            <p:ph idx="1"/>
          </p:nvPr>
        </p:nvSpPr>
        <p:spPr/>
        <p:txBody>
          <a:bodyPr>
            <a:normAutofit fontScale="92500" lnSpcReduction="10000"/>
          </a:bodyPr>
          <a:lstStyle/>
          <a:p>
            <a:r>
              <a:rPr lang="en-US" dirty="0"/>
              <a:t>Not all neighbor ratings might be equally "valuable"</a:t>
            </a:r>
          </a:p>
          <a:p>
            <a:pPr lvl="1"/>
            <a:r>
              <a:rPr lang="en-US" dirty="0"/>
              <a:t>Agreement on commonly liked items is not so informative as agreement on controversial items</a:t>
            </a:r>
          </a:p>
          <a:p>
            <a:pPr lvl="1"/>
            <a:r>
              <a:rPr lang="en-US" b="1" dirty="0"/>
              <a:t>Possible solution</a:t>
            </a:r>
            <a:r>
              <a:rPr lang="en-US" dirty="0"/>
              <a:t>:  Give more weight to items that have a higher variance</a:t>
            </a:r>
          </a:p>
          <a:p>
            <a:r>
              <a:rPr lang="en-US" dirty="0"/>
              <a:t>Value of number of co-rated items</a:t>
            </a:r>
          </a:p>
          <a:p>
            <a:pPr lvl="1"/>
            <a:r>
              <a:rPr lang="en-US" dirty="0"/>
              <a:t>Use "significance weighting", by e.g., linearly reducing the weight when the number of co-rated items is low </a:t>
            </a:r>
          </a:p>
          <a:p>
            <a:r>
              <a:rPr lang="en-US" dirty="0"/>
              <a:t>Case amplification</a:t>
            </a:r>
          </a:p>
          <a:p>
            <a:pPr lvl="1"/>
            <a:r>
              <a:rPr lang="en-US" dirty="0"/>
              <a:t>Intuition: Give more weight to "very similar" neighbors, i.e., where the similarity value is close to 1.</a:t>
            </a:r>
          </a:p>
          <a:p>
            <a:r>
              <a:rPr lang="en-US" dirty="0"/>
              <a:t>Neighborhood selection</a:t>
            </a:r>
          </a:p>
          <a:p>
            <a:pPr lvl="1"/>
            <a:r>
              <a:rPr lang="en-US" dirty="0"/>
              <a:t>Use similarity threshold or fixed number of neighbors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Memory-based and model-based approaches</a:t>
            </a:r>
          </a:p>
        </p:txBody>
      </p:sp>
      <p:sp>
        <p:nvSpPr>
          <p:cNvPr id="3" name="Inhaltsplatzhalter 2"/>
          <p:cNvSpPr>
            <a:spLocks noGrp="1"/>
          </p:cNvSpPr>
          <p:nvPr>
            <p:ph idx="1"/>
          </p:nvPr>
        </p:nvSpPr>
        <p:spPr/>
        <p:txBody>
          <a:bodyPr>
            <a:normAutofit lnSpcReduction="10000"/>
          </a:bodyPr>
          <a:lstStyle/>
          <a:p>
            <a:r>
              <a:rPr lang="en-US" dirty="0"/>
              <a:t>User-based CF is said to be "memory-based"</a:t>
            </a:r>
          </a:p>
          <a:p>
            <a:pPr lvl="1"/>
            <a:r>
              <a:rPr lang="en-US" dirty="0"/>
              <a:t>the rating matrix is directly used to find neighbors / make predictions</a:t>
            </a:r>
          </a:p>
          <a:p>
            <a:pPr lvl="1"/>
            <a:r>
              <a:rPr lang="en-US" dirty="0"/>
              <a:t>does not scale for most real-world scenarios</a:t>
            </a:r>
          </a:p>
          <a:p>
            <a:pPr lvl="1"/>
            <a:r>
              <a:rPr lang="en-US" dirty="0"/>
              <a:t>large e-commerce sites have tens of millions of customers and millions of items</a:t>
            </a:r>
          </a:p>
          <a:p>
            <a:r>
              <a:rPr lang="en-US" dirty="0"/>
              <a:t>Model-based approaches</a:t>
            </a:r>
          </a:p>
          <a:p>
            <a:pPr lvl="1"/>
            <a:r>
              <a:rPr lang="en-US" dirty="0"/>
              <a:t>based on an offline pre-processing or "model-learning" phase</a:t>
            </a:r>
          </a:p>
          <a:p>
            <a:pPr lvl="1"/>
            <a:r>
              <a:rPr lang="en-US" dirty="0"/>
              <a:t>at run-time, only the learned model is used to make predictions</a:t>
            </a:r>
          </a:p>
          <a:p>
            <a:pPr lvl="1"/>
            <a:r>
              <a:rPr lang="en-US" dirty="0"/>
              <a:t>models are updated / re-trained periodically</a:t>
            </a:r>
          </a:p>
          <a:p>
            <a:pPr lvl="1"/>
            <a:r>
              <a:rPr lang="en-US" dirty="0"/>
              <a:t>large variety of techniques used </a:t>
            </a:r>
          </a:p>
          <a:p>
            <a:pPr lvl="1"/>
            <a:r>
              <a:rPr lang="en-US" dirty="0"/>
              <a:t>model-building and updating can be computationally expensive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63552" y="260648"/>
            <a:ext cx="8229600" cy="1143000"/>
          </a:xfrm>
        </p:spPr>
        <p:txBody>
          <a:bodyPr>
            <a:normAutofit fontScale="90000"/>
          </a:bodyPr>
          <a:lstStyle/>
          <a:p>
            <a:pPr lvl="0"/>
            <a:r>
              <a:rPr lang="en-US"/>
              <a:t>2001: 	</a:t>
            </a:r>
            <a:r>
              <a:rPr lang="en-US" sz="2000" i="1">
                <a:solidFill>
                  <a:schemeClr val="tx2"/>
                </a:solidFill>
              </a:rPr>
              <a:t>Item-based collaborative filtering recommendation algorithms</a:t>
            </a:r>
            <a:r>
              <a:rPr lang="en-US" sz="2000">
                <a:solidFill>
                  <a:schemeClr val="tx2"/>
                </a:solidFill>
              </a:rPr>
              <a:t>, B. </a:t>
            </a:r>
            <a:br>
              <a:rPr lang="en-US" sz="2000">
                <a:solidFill>
                  <a:schemeClr val="tx2"/>
                </a:solidFill>
              </a:rPr>
            </a:br>
            <a:r>
              <a:rPr lang="en-US" sz="2000">
                <a:solidFill>
                  <a:schemeClr val="tx2"/>
                </a:solidFill>
              </a:rPr>
              <a:t> 	Sarwar et al., WWW 2001</a:t>
            </a:r>
            <a:endParaRPr lang="en-US" sz="2000" dirty="0"/>
          </a:p>
        </p:txBody>
      </p:sp>
      <p:sp>
        <p:nvSpPr>
          <p:cNvPr id="3" name="Inhaltsplatzhalter 2"/>
          <p:cNvSpPr>
            <a:spLocks noGrp="1"/>
          </p:cNvSpPr>
          <p:nvPr>
            <p:ph idx="1"/>
          </p:nvPr>
        </p:nvSpPr>
        <p:spPr/>
        <p:txBody>
          <a:bodyPr/>
          <a:lstStyle/>
          <a:p>
            <a:r>
              <a:rPr lang="en-US" dirty="0"/>
              <a:t>Scalability issues arise with U2U if many more users than items </a:t>
            </a:r>
            <a:br>
              <a:rPr lang="en-US" dirty="0"/>
            </a:br>
            <a:r>
              <a:rPr lang="en-US" dirty="0"/>
              <a:t>(m &gt;&gt; n , m = |users|, n = |items|)</a:t>
            </a:r>
          </a:p>
          <a:p>
            <a:pPr lvl="1"/>
            <a:r>
              <a:rPr lang="en-US" sz="1600" dirty="0"/>
              <a:t>e.g. Amazon.com</a:t>
            </a:r>
          </a:p>
          <a:p>
            <a:pPr lvl="1"/>
            <a:r>
              <a:rPr lang="en-US" sz="1600" dirty="0"/>
              <a:t>Space complexity O(m</a:t>
            </a:r>
            <a:r>
              <a:rPr lang="en-US" sz="1600" baseline="30000" dirty="0"/>
              <a:t>2</a:t>
            </a:r>
            <a:r>
              <a:rPr lang="en-US" sz="1600" dirty="0"/>
              <a:t>) when pre-computed</a:t>
            </a:r>
          </a:p>
          <a:p>
            <a:pPr lvl="1"/>
            <a:r>
              <a:rPr lang="en-US" sz="1600" dirty="0"/>
              <a:t>Time complexity for computing Pearson O(m</a:t>
            </a:r>
            <a:r>
              <a:rPr lang="en-US" sz="1600" baseline="30000" dirty="0"/>
              <a:t>2</a:t>
            </a:r>
            <a:r>
              <a:rPr lang="en-US" sz="1600" dirty="0"/>
              <a:t>n)</a:t>
            </a:r>
          </a:p>
          <a:p>
            <a:endParaRPr lang="en-US" dirty="0"/>
          </a:p>
          <a:p>
            <a:r>
              <a:rPr lang="en-US" dirty="0"/>
              <a:t>High sparsity leads to few common ratings between two users</a:t>
            </a:r>
          </a:p>
          <a:p>
            <a:endParaRPr lang="en-US" dirty="0"/>
          </a:p>
          <a:p>
            <a:r>
              <a:rPr lang="en-US" dirty="0"/>
              <a:t>Basic idea: "Item-based CF exploits relationships between items first, instead of relationships between users"</a:t>
            </a:r>
          </a:p>
          <a:p>
            <a:endParaRPr lang="en-US" dirty="0"/>
          </a:p>
        </p:txBody>
      </p:sp>
    </p:spTree>
    <p:extLst>
      <p:ext uri="{BB962C8B-B14F-4D97-AF65-F5344CB8AC3E}">
        <p14:creationId xmlns:p14="http://schemas.microsoft.com/office/powerpoint/2010/main" val="2617953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Item-based collaborative filtering</a:t>
            </a:r>
          </a:p>
        </p:txBody>
      </p:sp>
      <p:sp>
        <p:nvSpPr>
          <p:cNvPr id="3" name="Inhaltsplatzhalter 2"/>
          <p:cNvSpPr>
            <a:spLocks noGrp="1"/>
          </p:cNvSpPr>
          <p:nvPr>
            <p:ph idx="1"/>
          </p:nvPr>
        </p:nvSpPr>
        <p:spPr/>
        <p:txBody>
          <a:bodyPr/>
          <a:lstStyle/>
          <a:p>
            <a:r>
              <a:rPr lang="en-US" dirty="0"/>
              <a:t>Basic idea: </a:t>
            </a:r>
          </a:p>
          <a:p>
            <a:pPr lvl="1"/>
            <a:r>
              <a:rPr lang="en-US" dirty="0"/>
              <a:t>Use the similarity between items (and not users) to make predictions</a:t>
            </a:r>
          </a:p>
          <a:p>
            <a:r>
              <a:rPr lang="en-US" dirty="0"/>
              <a:t>Example: </a:t>
            </a:r>
          </a:p>
          <a:p>
            <a:pPr lvl="1"/>
            <a:r>
              <a:rPr lang="en-US" dirty="0"/>
              <a:t>Look for items that are similar to Item5</a:t>
            </a:r>
          </a:p>
          <a:p>
            <a:pPr lvl="1"/>
            <a:r>
              <a:rPr lang="en-US" dirty="0"/>
              <a:t>Take Alice's ratings for these items to predict the rating for Item5</a:t>
            </a:r>
          </a:p>
          <a:p>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3150550922"/>
              </p:ext>
            </p:extLst>
          </p:nvPr>
        </p:nvGraphicFramePr>
        <p:xfrm>
          <a:off x="2550369" y="4071943"/>
          <a:ext cx="6096000" cy="2225040"/>
        </p:xfrm>
        <a:graphic>
          <a:graphicData uri="http://schemas.openxmlformats.org/drawingml/2006/table">
            <a:tbl>
              <a:tblPr firstRow="1" bandRow="1">
                <a:tableStyleId>{00A15C55-8517-42AA-B614-E9B94910E393}</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lgn="ctr"/>
                      <a:endParaRPr lang="en-US" sz="1600" baseline="0" dirty="0">
                        <a:latin typeface="Calibri" pitchFamily="34" charset="0"/>
                      </a:endParaRPr>
                    </a:p>
                  </a:txBody>
                  <a:tcPr/>
                </a:tc>
                <a:tc>
                  <a:txBody>
                    <a:bodyPr/>
                    <a:lstStyle/>
                    <a:p>
                      <a:pPr algn="ctr"/>
                      <a:r>
                        <a:rPr lang="en-US" sz="1600" baseline="0" dirty="0">
                          <a:latin typeface="Calibri" pitchFamily="34" charset="0"/>
                        </a:rPr>
                        <a:t>Item1</a:t>
                      </a:r>
                    </a:p>
                  </a:txBody>
                  <a:tcPr/>
                </a:tc>
                <a:tc>
                  <a:txBody>
                    <a:bodyPr/>
                    <a:lstStyle/>
                    <a:p>
                      <a:pPr algn="ctr"/>
                      <a:r>
                        <a:rPr lang="en-US" sz="1600" baseline="0" dirty="0">
                          <a:latin typeface="Calibri" pitchFamily="34" charset="0"/>
                        </a:rPr>
                        <a:t>Item2</a:t>
                      </a:r>
                    </a:p>
                  </a:txBody>
                  <a:tcPr/>
                </a:tc>
                <a:tc>
                  <a:txBody>
                    <a:bodyPr/>
                    <a:lstStyle/>
                    <a:p>
                      <a:pPr algn="ctr"/>
                      <a:r>
                        <a:rPr lang="en-US" sz="1600" baseline="0" dirty="0">
                          <a:latin typeface="Calibri" pitchFamily="34" charset="0"/>
                        </a:rPr>
                        <a:t>Item3</a:t>
                      </a:r>
                    </a:p>
                  </a:txBody>
                  <a:tcPr/>
                </a:tc>
                <a:tc>
                  <a:txBody>
                    <a:bodyPr/>
                    <a:lstStyle/>
                    <a:p>
                      <a:pPr algn="ctr"/>
                      <a:r>
                        <a:rPr lang="en-US" sz="1600" baseline="0" dirty="0">
                          <a:latin typeface="Calibri" pitchFamily="34" charset="0"/>
                        </a:rPr>
                        <a:t>Item4</a:t>
                      </a:r>
                    </a:p>
                  </a:txBody>
                  <a:tcPr/>
                </a:tc>
                <a:tc>
                  <a:txBody>
                    <a:bodyPr/>
                    <a:lstStyle/>
                    <a:p>
                      <a:pPr algn="ctr"/>
                      <a:r>
                        <a:rPr lang="en-US" sz="1600" baseline="0" dirty="0">
                          <a:latin typeface="Calibri" pitchFamily="34" charset="0"/>
                        </a:rPr>
                        <a:t>Item5</a:t>
                      </a:r>
                    </a:p>
                  </a:txBody>
                  <a:tcPr/>
                </a:tc>
                <a:extLst>
                  <a:ext uri="{0D108BD9-81ED-4DB2-BD59-A6C34878D82A}">
                    <a16:rowId xmlns:a16="http://schemas.microsoft.com/office/drawing/2014/main" val="10000"/>
                  </a:ext>
                </a:extLst>
              </a:tr>
              <a:tr h="370840">
                <a:tc>
                  <a:txBody>
                    <a:bodyPr/>
                    <a:lstStyle/>
                    <a:p>
                      <a:pPr algn="ctr"/>
                      <a:r>
                        <a:rPr lang="en-US" sz="1600" baseline="0" dirty="0">
                          <a:latin typeface="Calibri" pitchFamily="34" charset="0"/>
                        </a:rPr>
                        <a:t>Alice</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4</a:t>
                      </a:r>
                    </a:p>
                  </a:txBody>
                  <a:tcPr/>
                </a:tc>
                <a:tc>
                  <a:txBody>
                    <a:bodyPr/>
                    <a:lstStyle/>
                    <a:p>
                      <a:pPr algn="ctr"/>
                      <a:r>
                        <a:rPr lang="en-US" sz="1800" baseline="0" dirty="0">
                          <a:solidFill>
                            <a:schemeClr val="tx1"/>
                          </a:solidFill>
                          <a:latin typeface="Calibri" pitchFamily="34" charset="0"/>
                        </a:rPr>
                        <a:t>?</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1600" baseline="0" dirty="0">
                          <a:latin typeface="Calibri" pitchFamily="34" charset="0"/>
                        </a:rPr>
                        <a:t>User1</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extLst>
                  <a:ext uri="{0D108BD9-81ED-4DB2-BD59-A6C34878D82A}">
                    <a16:rowId xmlns:a16="http://schemas.microsoft.com/office/drawing/2014/main" val="10002"/>
                  </a:ext>
                </a:extLst>
              </a:tr>
              <a:tr h="370840">
                <a:tc>
                  <a:txBody>
                    <a:bodyPr/>
                    <a:lstStyle/>
                    <a:p>
                      <a:pPr algn="ctr"/>
                      <a:r>
                        <a:rPr lang="en-US" sz="1600" baseline="0" dirty="0">
                          <a:latin typeface="Calibri" pitchFamily="34" charset="0"/>
                        </a:rPr>
                        <a:t>User2</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5</a:t>
                      </a:r>
                    </a:p>
                  </a:txBody>
                  <a:tcPr/>
                </a:tc>
                <a:extLst>
                  <a:ext uri="{0D108BD9-81ED-4DB2-BD59-A6C34878D82A}">
                    <a16:rowId xmlns:a16="http://schemas.microsoft.com/office/drawing/2014/main" val="10003"/>
                  </a:ext>
                </a:extLst>
              </a:tr>
              <a:tr h="370840">
                <a:tc>
                  <a:txBody>
                    <a:bodyPr/>
                    <a:lstStyle/>
                    <a:p>
                      <a:pPr algn="ctr"/>
                      <a:r>
                        <a:rPr lang="en-US" sz="1600" baseline="0" dirty="0">
                          <a:latin typeface="Calibri" pitchFamily="34" charset="0"/>
                        </a:rPr>
                        <a:t>User3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4</a:t>
                      </a:r>
                    </a:p>
                  </a:txBody>
                  <a:tcPr/>
                </a:tc>
                <a:extLst>
                  <a:ext uri="{0D108BD9-81ED-4DB2-BD59-A6C34878D82A}">
                    <a16:rowId xmlns:a16="http://schemas.microsoft.com/office/drawing/2014/main" val="10004"/>
                  </a:ext>
                </a:extLst>
              </a:tr>
              <a:tr h="370840">
                <a:tc>
                  <a:txBody>
                    <a:bodyPr/>
                    <a:lstStyle/>
                    <a:p>
                      <a:pPr algn="ctr"/>
                      <a:r>
                        <a:rPr lang="en-US" sz="1600" baseline="0" dirty="0">
                          <a:latin typeface="Calibri" pitchFamily="34" charset="0"/>
                        </a:rPr>
                        <a:t>User4</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1</a:t>
                      </a:r>
                    </a:p>
                  </a:txBody>
                  <a:tcPr/>
                </a:tc>
                <a:extLst>
                  <a:ext uri="{0D108BD9-81ED-4DB2-BD59-A6C34878D82A}">
                    <a16:rowId xmlns:a16="http://schemas.microsoft.com/office/drawing/2014/main" val="10005"/>
                  </a:ext>
                </a:extLst>
              </a:tr>
            </a:tbl>
          </a:graphicData>
        </a:graphic>
      </p:graphicFrame>
      <p:sp>
        <p:nvSpPr>
          <p:cNvPr id="6" name="Abgerundetes Rechteck 5"/>
          <p:cNvSpPr/>
          <p:nvPr/>
        </p:nvSpPr>
        <p:spPr bwMode="auto">
          <a:xfrm>
            <a:off x="7239008" y="4500570"/>
            <a:ext cx="1071570" cy="1571636"/>
          </a:xfrm>
          <a:prstGeom prst="roundRect">
            <a:avLst/>
          </a:prstGeom>
          <a:solidFill>
            <a:srgbClr val="FFC000">
              <a:alpha val="2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grpSp>
        <p:nvGrpSpPr>
          <p:cNvPr id="9" name="Gruppieren 8"/>
          <p:cNvGrpSpPr/>
          <p:nvPr/>
        </p:nvGrpSpPr>
        <p:grpSpPr>
          <a:xfrm>
            <a:off x="3095604" y="4500570"/>
            <a:ext cx="4143404" cy="1571636"/>
            <a:chOff x="1571604" y="4000504"/>
            <a:chExt cx="4143404" cy="1643074"/>
          </a:xfrm>
        </p:grpSpPr>
        <p:sp>
          <p:nvSpPr>
            <p:cNvPr id="7" name="Abgerundetes Rechteck 6"/>
            <p:cNvSpPr/>
            <p:nvPr/>
          </p:nvSpPr>
          <p:spPr bwMode="auto">
            <a:xfrm>
              <a:off x="1571604" y="4000504"/>
              <a:ext cx="1071570" cy="1643074"/>
            </a:xfrm>
            <a:prstGeom prst="roundRect">
              <a:avLst/>
            </a:prstGeom>
            <a:solidFill>
              <a:schemeClr val="accent6">
                <a:lumMod val="75000"/>
                <a:alpha val="2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sp>
          <p:nvSpPr>
            <p:cNvPr id="8" name="Abgerundetes Rechteck 7"/>
            <p:cNvSpPr/>
            <p:nvPr/>
          </p:nvSpPr>
          <p:spPr bwMode="auto">
            <a:xfrm>
              <a:off x="4643438" y="4000504"/>
              <a:ext cx="1071570" cy="1643074"/>
            </a:xfrm>
            <a:prstGeom prst="roundRect">
              <a:avLst/>
            </a:prstGeom>
            <a:solidFill>
              <a:schemeClr val="accent6">
                <a:lumMod val="75000"/>
                <a:alpha val="2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grpSp>
      <p:grpSp>
        <p:nvGrpSpPr>
          <p:cNvPr id="16" name="Gruppieren 15"/>
          <p:cNvGrpSpPr/>
          <p:nvPr/>
        </p:nvGrpSpPr>
        <p:grpSpPr>
          <a:xfrm>
            <a:off x="3430217" y="4060654"/>
            <a:ext cx="3560611" cy="511355"/>
            <a:chOff x="1906216" y="4060653"/>
            <a:chExt cx="3560611" cy="511355"/>
          </a:xfrm>
        </p:grpSpPr>
        <p:sp>
          <p:nvSpPr>
            <p:cNvPr id="14" name="Ellipse 13"/>
            <p:cNvSpPr/>
            <p:nvPr/>
          </p:nvSpPr>
          <p:spPr bwMode="auto">
            <a:xfrm>
              <a:off x="1906216" y="4071942"/>
              <a:ext cx="500066" cy="500066"/>
            </a:xfrm>
            <a:prstGeom prst="ellipse">
              <a:avLst/>
            </a:prstGeom>
            <a:noFill/>
            <a:ln w="349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sp>
          <p:nvSpPr>
            <p:cNvPr id="15" name="Ellipse 14"/>
            <p:cNvSpPr/>
            <p:nvPr/>
          </p:nvSpPr>
          <p:spPr bwMode="auto">
            <a:xfrm>
              <a:off x="4966761" y="4060653"/>
              <a:ext cx="500066" cy="500066"/>
            </a:xfrm>
            <a:prstGeom prst="ellipse">
              <a:avLst/>
            </a:prstGeom>
            <a:noFill/>
            <a:ln w="349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Verdana" pitchFamily="34" charset="0"/>
              </a:endParaRPr>
            </a:p>
          </p:txBody>
        </p:sp>
      </p:grpSp>
      <p:pic>
        <p:nvPicPr>
          <p:cNvPr id="5" name="Picture 4">
            <a:extLst>
              <a:ext uri="{FF2B5EF4-FFF2-40B4-BE49-F238E27FC236}">
                <a16:creationId xmlns:a16="http://schemas.microsoft.com/office/drawing/2014/main" id="{89A0AA47-C785-FF0E-9D78-17AFB654A0D2}"/>
              </a:ext>
            </a:extLst>
          </p:cNvPr>
          <p:cNvPicPr>
            <a:picLocks noChangeAspect="1"/>
          </p:cNvPicPr>
          <p:nvPr/>
        </p:nvPicPr>
        <p:blipFill>
          <a:blip r:embed="rId3"/>
          <a:stretch>
            <a:fillRect/>
          </a:stretch>
        </p:blipFill>
        <p:spPr>
          <a:xfrm>
            <a:off x="613610" y="122317"/>
            <a:ext cx="9759422" cy="661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cosine similarity measure</a:t>
            </a:r>
          </a:p>
        </p:txBody>
      </p:sp>
      <p:sp>
        <p:nvSpPr>
          <p:cNvPr id="3" name="Inhaltsplatzhalter 2"/>
          <p:cNvSpPr>
            <a:spLocks noGrp="1"/>
          </p:cNvSpPr>
          <p:nvPr>
            <p:ph idx="1"/>
          </p:nvPr>
        </p:nvSpPr>
        <p:spPr/>
        <p:txBody>
          <a:bodyPr/>
          <a:lstStyle/>
          <a:p>
            <a:r>
              <a:rPr lang="en-US" dirty="0"/>
              <a:t>Produces better results in item-to-item filtering</a:t>
            </a:r>
          </a:p>
          <a:p>
            <a:pPr lvl="1"/>
            <a:r>
              <a:rPr lang="en-US" dirty="0"/>
              <a:t>for some datasets, no consistent picture in literature</a:t>
            </a:r>
          </a:p>
          <a:p>
            <a:r>
              <a:rPr lang="en-US" dirty="0"/>
              <a:t>Ratings are seen as vector in n-dimensional space</a:t>
            </a:r>
          </a:p>
          <a:p>
            <a:r>
              <a:rPr lang="en-US" dirty="0"/>
              <a:t>Similarity is calculated based on the angle between the vectors</a:t>
            </a:r>
          </a:p>
          <a:p>
            <a:endParaRPr lang="en-US" dirty="0"/>
          </a:p>
          <a:p>
            <a:endParaRPr lang="en-US" dirty="0"/>
          </a:p>
          <a:p>
            <a:r>
              <a:rPr lang="en-US" dirty="0"/>
              <a:t>Adjusted cosine similarity</a:t>
            </a:r>
          </a:p>
          <a:p>
            <a:pPr lvl="1"/>
            <a:r>
              <a:rPr lang="en-US" dirty="0"/>
              <a:t>take average user ratings into account, transform the original ratings</a:t>
            </a:r>
          </a:p>
          <a:p>
            <a:pPr lvl="1"/>
            <a:r>
              <a:rPr lang="en-US" dirty="0"/>
              <a:t>U: set of users who have rated both items a and b</a:t>
            </a:r>
          </a:p>
          <a:p>
            <a:pPr lvl="1"/>
            <a:endParaRPr lang="en-US" dirty="0"/>
          </a:p>
          <a:p>
            <a:pPr lvl="1"/>
            <a:endParaRPr lang="en-US" dirty="0"/>
          </a:p>
          <a:p>
            <a:pPr lvl="1"/>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2963941" y="3750282"/>
            <a:ext cx="2791577" cy="857256"/>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cstate="print"/>
          <a:srcRect/>
          <a:stretch>
            <a:fillRect/>
          </a:stretch>
        </p:blipFill>
        <p:spPr bwMode="auto">
          <a:xfrm>
            <a:off x="2425260" y="5934085"/>
            <a:ext cx="5133975" cy="866775"/>
          </a:xfrm>
          <a:prstGeom prst="rect">
            <a:avLst/>
          </a:prstGeom>
          <a:noFill/>
          <a:ln w="9525">
            <a:noFill/>
            <a:miter lim="800000"/>
            <a:headEnd/>
            <a:tailEnd/>
          </a:ln>
          <a:effectLst/>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66616" y="5676901"/>
            <a:ext cx="1000124" cy="1000124"/>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1959" y="3750282"/>
            <a:ext cx="1000124" cy="10001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Pre-processing for item-based filtering</a:t>
            </a:r>
          </a:p>
        </p:txBody>
      </p:sp>
      <p:sp>
        <p:nvSpPr>
          <p:cNvPr id="3" name="Inhaltsplatzhalter 2"/>
          <p:cNvSpPr>
            <a:spLocks noGrp="1"/>
          </p:cNvSpPr>
          <p:nvPr>
            <p:ph idx="1"/>
          </p:nvPr>
        </p:nvSpPr>
        <p:spPr/>
        <p:txBody>
          <a:bodyPr>
            <a:normAutofit fontScale="92500" lnSpcReduction="10000"/>
          </a:bodyPr>
          <a:lstStyle/>
          <a:p>
            <a:r>
              <a:rPr lang="en-US" dirty="0"/>
              <a:t>Item-based filtering does not solve the scalability problem itself</a:t>
            </a:r>
          </a:p>
          <a:p>
            <a:r>
              <a:rPr lang="en-US" dirty="0"/>
              <a:t>Pre-processing approach by Amazon.com (in 2003)</a:t>
            </a:r>
          </a:p>
          <a:p>
            <a:pPr lvl="1"/>
            <a:r>
              <a:rPr lang="en-US" dirty="0"/>
              <a:t>Calculate all pair-wise item similarities in advance</a:t>
            </a:r>
          </a:p>
          <a:p>
            <a:pPr lvl="1"/>
            <a:r>
              <a:rPr lang="en-US" dirty="0"/>
              <a:t>The neighborhood to be used at run-time is typically rather small, because only items are taken into account which the user has rated</a:t>
            </a:r>
          </a:p>
          <a:p>
            <a:pPr lvl="1"/>
            <a:r>
              <a:rPr lang="en-US" dirty="0"/>
              <a:t>Item similarities are supposed to be more stable than user similarities</a:t>
            </a:r>
          </a:p>
          <a:p>
            <a:r>
              <a:rPr lang="en-US" dirty="0"/>
              <a:t>Memory requirements</a:t>
            </a:r>
          </a:p>
          <a:p>
            <a:pPr lvl="1"/>
            <a:r>
              <a:rPr lang="en-US" dirty="0"/>
              <a:t>Up to N</a:t>
            </a:r>
            <a:r>
              <a:rPr lang="en-US" baseline="30000" dirty="0"/>
              <a:t>2</a:t>
            </a:r>
            <a:r>
              <a:rPr lang="en-US" dirty="0"/>
              <a:t> pair-wise similarities to be memorized (N = number of items) in theory</a:t>
            </a:r>
          </a:p>
          <a:p>
            <a:pPr lvl="1"/>
            <a:r>
              <a:rPr lang="en-US" dirty="0"/>
              <a:t>In practice, this is significantly lower (items with no co-ratings)</a:t>
            </a:r>
          </a:p>
          <a:p>
            <a:pPr lvl="1"/>
            <a:r>
              <a:rPr lang="en-US" dirty="0"/>
              <a:t>Further reductions possible</a:t>
            </a:r>
          </a:p>
          <a:p>
            <a:pPr lvl="2"/>
            <a:r>
              <a:rPr lang="en-US" dirty="0"/>
              <a:t>Minimum threshold for co-ratings (items, which are rated at least by </a:t>
            </a:r>
            <a:r>
              <a:rPr lang="en-US" i="1" dirty="0"/>
              <a:t>n</a:t>
            </a:r>
            <a:r>
              <a:rPr lang="en-US" dirty="0"/>
              <a:t> users)</a:t>
            </a:r>
          </a:p>
          <a:p>
            <a:pPr lvl="2"/>
            <a:r>
              <a:rPr lang="en-US" dirty="0"/>
              <a:t>Limit the size of the neighborhood (might affect recommendation accuracy)</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More on ratings</a:t>
            </a:r>
          </a:p>
        </p:txBody>
      </p:sp>
      <p:sp>
        <p:nvSpPr>
          <p:cNvPr id="3" name="Inhaltsplatzhalter 2"/>
          <p:cNvSpPr>
            <a:spLocks noGrp="1"/>
          </p:cNvSpPr>
          <p:nvPr>
            <p:ph idx="1"/>
          </p:nvPr>
        </p:nvSpPr>
        <p:spPr>
          <a:xfrm>
            <a:off x="1981200" y="1600201"/>
            <a:ext cx="8543956" cy="4525963"/>
          </a:xfrm>
        </p:spPr>
        <p:txBody>
          <a:bodyPr>
            <a:normAutofit fontScale="92500" lnSpcReduction="20000"/>
          </a:bodyPr>
          <a:lstStyle/>
          <a:p>
            <a:r>
              <a:rPr lang="en-US" dirty="0"/>
              <a:t>Pure CF-based systems only rely on the rating matrix</a:t>
            </a:r>
          </a:p>
          <a:p>
            <a:r>
              <a:rPr lang="en-US" dirty="0"/>
              <a:t>Explicit ratings</a:t>
            </a:r>
          </a:p>
          <a:p>
            <a:pPr lvl="1"/>
            <a:r>
              <a:rPr lang="en-US" dirty="0"/>
              <a:t>Most commonly used (1 to 5, 1 to 7 </a:t>
            </a:r>
            <a:r>
              <a:rPr lang="en-US" dirty="0" err="1"/>
              <a:t>Likert</a:t>
            </a:r>
            <a:r>
              <a:rPr lang="en-US" dirty="0"/>
              <a:t> response scales)</a:t>
            </a:r>
          </a:p>
          <a:p>
            <a:pPr lvl="1"/>
            <a:r>
              <a:rPr lang="en-US" dirty="0"/>
              <a:t>Research topics</a:t>
            </a:r>
          </a:p>
          <a:p>
            <a:pPr lvl="2"/>
            <a:r>
              <a:rPr lang="en-US" dirty="0"/>
              <a:t>"Optimal" granularity of scale; indication that 10-point scale is better accepted in movie domain</a:t>
            </a:r>
          </a:p>
          <a:p>
            <a:pPr lvl="2"/>
            <a:r>
              <a:rPr lang="en-US" dirty="0"/>
              <a:t>Multidimensional ratings (multiple ratings per movie)</a:t>
            </a:r>
          </a:p>
          <a:p>
            <a:pPr lvl="1"/>
            <a:r>
              <a:rPr lang="en-US" dirty="0"/>
              <a:t>Challenge</a:t>
            </a:r>
          </a:p>
          <a:p>
            <a:pPr lvl="2"/>
            <a:r>
              <a:rPr lang="en-US" dirty="0"/>
              <a:t>Users not always willing to rate many items; sparse rating matrices</a:t>
            </a:r>
          </a:p>
          <a:p>
            <a:pPr lvl="2"/>
            <a:r>
              <a:rPr lang="en-US" dirty="0"/>
              <a:t>How to stimulate users to rate more items? </a:t>
            </a:r>
          </a:p>
          <a:p>
            <a:r>
              <a:rPr lang="en-US" dirty="0"/>
              <a:t>Implicit ratings</a:t>
            </a:r>
          </a:p>
          <a:p>
            <a:pPr lvl="1"/>
            <a:r>
              <a:rPr lang="en-US" dirty="0"/>
              <a:t>clicks, page views, time spent on some page, demo downloads …</a:t>
            </a:r>
          </a:p>
          <a:p>
            <a:pPr lvl="1"/>
            <a:r>
              <a:rPr lang="en-US" dirty="0"/>
              <a:t>Can be used in addition to explicit ones; question of correctness of interpretation</a:t>
            </a:r>
          </a:p>
          <a:p>
            <a:pPr lvl="1"/>
            <a:endParaRPr lang="en-US" dirty="0"/>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4"/>
          <p:cNvSpPr>
            <a:spLocks noGrp="1"/>
          </p:cNvSpPr>
          <p:nvPr>
            <p:ph type="sldNum" sz="quarter" idx="4294967295"/>
          </p:nvPr>
        </p:nvSpPr>
        <p:spPr>
          <a:xfrm>
            <a:off x="1631951" y="6442075"/>
            <a:ext cx="671513" cy="268288"/>
          </a:xfrm>
          <a:prstGeom prst="rect">
            <a:avLst/>
          </a:prstGeom>
        </p:spPr>
        <p:txBody>
          <a:bodyPr/>
          <a:lstStyle/>
          <a:p>
            <a:pPr rtl="1"/>
            <a:fld id="{FB54F68F-55FB-4A07-887D-E3C66E96E8FF}" type="slidenum">
              <a:rPr lang="he-IL">
                <a:solidFill>
                  <a:prstClr val="black">
                    <a:tint val="75000"/>
                  </a:prstClr>
                </a:solidFill>
                <a:latin typeface="Calibri"/>
                <a:cs typeface="Arial" panose="020B0604020202020204" pitchFamily="34" charset="0"/>
              </a:rPr>
              <a:pPr rtl="1"/>
              <a:t>5</a:t>
            </a:fld>
            <a:endParaRPr lang="en-GB">
              <a:solidFill>
                <a:prstClr val="black">
                  <a:tint val="75000"/>
                </a:prstClr>
              </a:solidFill>
              <a:latin typeface="Calibri"/>
            </a:endParaRPr>
          </a:p>
        </p:txBody>
      </p:sp>
      <p:sp>
        <p:nvSpPr>
          <p:cNvPr id="613378" name="Rectangle 2"/>
          <p:cNvSpPr>
            <a:spLocks noGrp="1" noChangeArrowheads="1"/>
          </p:cNvSpPr>
          <p:nvPr>
            <p:ph type="title"/>
          </p:nvPr>
        </p:nvSpPr>
        <p:spPr>
          <a:xfrm>
            <a:off x="1981200" y="274638"/>
            <a:ext cx="7467600" cy="725470"/>
          </a:xfrm>
        </p:spPr>
        <p:txBody>
          <a:bodyPr>
            <a:normAutofit fontScale="90000"/>
          </a:bodyPr>
          <a:lstStyle/>
          <a:p>
            <a:r>
              <a:rPr lang="en-US" dirty="0"/>
              <a:t>Recommender Systems</a:t>
            </a:r>
          </a:p>
        </p:txBody>
      </p:sp>
      <p:sp>
        <p:nvSpPr>
          <p:cNvPr id="613379" name="Rectangle 3"/>
          <p:cNvSpPr>
            <a:spLocks noGrp="1" noChangeArrowheads="1"/>
          </p:cNvSpPr>
          <p:nvPr>
            <p:ph type="body" idx="1"/>
          </p:nvPr>
        </p:nvSpPr>
        <p:spPr>
          <a:xfrm>
            <a:off x="256855" y="1000108"/>
            <a:ext cx="11486508" cy="5473700"/>
          </a:xfrm>
        </p:spPr>
        <p:txBody>
          <a:bodyPr>
            <a:normAutofit/>
          </a:bodyPr>
          <a:lstStyle/>
          <a:p>
            <a:pPr marL="457200" indent="-457200" algn="l" rtl="0"/>
            <a:r>
              <a:rPr lang="en-US" sz="2800" dirty="0"/>
              <a:t>A </a:t>
            </a:r>
            <a:r>
              <a:rPr lang="en-US" sz="2800" b="1" dirty="0"/>
              <a:t>recommender system</a:t>
            </a:r>
            <a:r>
              <a:rPr lang="en-US" sz="2800" dirty="0"/>
              <a:t> (RS) helps users that have no sufficient competence or time to evaluate the, potentially overwhelming, number of alternatives offered by a web site.</a:t>
            </a:r>
          </a:p>
          <a:p>
            <a:pPr marL="817563" lvl="1" indent="-381000" algn="l" rtl="0"/>
            <a:r>
              <a:rPr lang="en-US" altLang="ko-KR" sz="2400" dirty="0">
                <a:ea typeface="Gulim" pitchFamily="34" charset="-127"/>
              </a:rPr>
              <a:t>In their simplest form, RSs recommend to their users personalized and </a:t>
            </a:r>
            <a:r>
              <a:rPr lang="en-US" altLang="ko-KR" sz="2400" b="1" dirty="0">
                <a:ea typeface="Gulim" pitchFamily="34" charset="-127"/>
              </a:rPr>
              <a:t>ranked lists of items</a:t>
            </a:r>
          </a:p>
          <a:p>
            <a:pPr marL="457200" indent="-457200" algn="l" rtl="0"/>
            <a:endParaRPr lang="en-US" dirty="0"/>
          </a:p>
        </p:txBody>
      </p:sp>
      <p:pic>
        <p:nvPicPr>
          <p:cNvPr id="5" name="Picture 22"/>
          <p:cNvPicPr>
            <a:picLocks noChangeAspect="1" noChangeArrowheads="1"/>
          </p:cNvPicPr>
          <p:nvPr/>
        </p:nvPicPr>
        <p:blipFill>
          <a:blip r:embed="rId2" cstate="print"/>
          <a:srcRect/>
          <a:stretch>
            <a:fillRect/>
          </a:stretch>
        </p:blipFill>
        <p:spPr bwMode="auto">
          <a:xfrm>
            <a:off x="1631950" y="3933057"/>
            <a:ext cx="2421034" cy="1625179"/>
          </a:xfrm>
          <a:prstGeom prst="rect">
            <a:avLst/>
          </a:prstGeom>
          <a:noFill/>
          <a:ln w="12700">
            <a:solidFill>
              <a:srgbClr val="C0C0C0"/>
            </a:solidFill>
            <a:miter lim="800000"/>
            <a:headEnd/>
            <a:tailEnd/>
          </a:ln>
        </p:spPr>
      </p:pic>
      <p:pic>
        <p:nvPicPr>
          <p:cNvPr id="2" name="Picture 1"/>
          <p:cNvPicPr>
            <a:picLocks noChangeAspect="1"/>
          </p:cNvPicPr>
          <p:nvPr/>
        </p:nvPicPr>
        <p:blipFill>
          <a:blip r:embed="rId3"/>
          <a:stretch>
            <a:fillRect/>
          </a:stretch>
        </p:blipFill>
        <p:spPr>
          <a:xfrm>
            <a:off x="5951984" y="3210669"/>
            <a:ext cx="3841802" cy="1608344"/>
          </a:xfrm>
          <a:prstGeom prst="rect">
            <a:avLst/>
          </a:prstGeom>
        </p:spPr>
      </p:pic>
      <p:pic>
        <p:nvPicPr>
          <p:cNvPr id="3" name="Picture 2"/>
          <p:cNvPicPr>
            <a:picLocks noChangeAspect="1"/>
          </p:cNvPicPr>
          <p:nvPr/>
        </p:nvPicPr>
        <p:blipFill>
          <a:blip r:embed="rId4"/>
          <a:stretch>
            <a:fillRect/>
          </a:stretch>
        </p:blipFill>
        <p:spPr>
          <a:xfrm>
            <a:off x="4079776" y="4819014"/>
            <a:ext cx="5076056" cy="2049021"/>
          </a:xfrm>
          <a:prstGeom prst="rect">
            <a:avLst/>
          </a:prstGeom>
        </p:spPr>
      </p:pic>
    </p:spTree>
    <p:extLst>
      <p:ext uri="{BB962C8B-B14F-4D97-AF65-F5344CB8AC3E}">
        <p14:creationId xmlns:p14="http://schemas.microsoft.com/office/powerpoint/2010/main" val="7838090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3379">
                                            <p:txEl>
                                              <p:pRg st="1" end="1"/>
                                            </p:txEl>
                                          </p:spTgt>
                                        </p:tgtEl>
                                        <p:attrNameLst>
                                          <p:attrName>style.visibility</p:attrName>
                                        </p:attrNameLst>
                                      </p:cBhvr>
                                      <p:to>
                                        <p:strVal val="visible"/>
                                      </p:to>
                                    </p:set>
                                  </p:childTnLst>
                                </p:cTn>
                              </p:par>
                              <p:par>
                                <p:cTn id="11" presetID="53"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Data sparsity problems</a:t>
            </a:r>
          </a:p>
        </p:txBody>
      </p:sp>
      <p:sp>
        <p:nvSpPr>
          <p:cNvPr id="3" name="Inhaltsplatzhalter 2"/>
          <p:cNvSpPr>
            <a:spLocks noGrp="1"/>
          </p:cNvSpPr>
          <p:nvPr>
            <p:ph idx="1"/>
          </p:nvPr>
        </p:nvSpPr>
        <p:spPr/>
        <p:txBody>
          <a:bodyPr>
            <a:normAutofit lnSpcReduction="10000"/>
          </a:bodyPr>
          <a:lstStyle/>
          <a:p>
            <a:r>
              <a:rPr lang="en-US" dirty="0"/>
              <a:t>Cold start problem</a:t>
            </a:r>
          </a:p>
          <a:p>
            <a:pPr lvl="1"/>
            <a:r>
              <a:rPr lang="en-US" dirty="0"/>
              <a:t>How to recommend new items? What to recommend to new users?</a:t>
            </a:r>
          </a:p>
          <a:p>
            <a:r>
              <a:rPr lang="en-US" dirty="0"/>
              <a:t>Straightforward approaches</a:t>
            </a:r>
          </a:p>
          <a:p>
            <a:pPr lvl="1"/>
            <a:r>
              <a:rPr lang="en-US" dirty="0"/>
              <a:t>Ask/force users to rate a set of items</a:t>
            </a:r>
          </a:p>
          <a:p>
            <a:pPr lvl="1"/>
            <a:r>
              <a:rPr lang="en-US" dirty="0"/>
              <a:t>Use another method (e.g., content-based, demographic or simply non-personalized) in the initial phase</a:t>
            </a:r>
          </a:p>
          <a:p>
            <a:r>
              <a:rPr lang="en-US" dirty="0"/>
              <a:t>Alternatives</a:t>
            </a:r>
          </a:p>
          <a:p>
            <a:pPr lvl="1"/>
            <a:r>
              <a:rPr lang="en-US" dirty="0"/>
              <a:t>Use better algorithms (beyond nearest-neighbor approaches)</a:t>
            </a:r>
          </a:p>
          <a:p>
            <a:pPr lvl="1"/>
            <a:r>
              <a:rPr lang="en-US" dirty="0"/>
              <a:t>Example: </a:t>
            </a:r>
          </a:p>
          <a:p>
            <a:pPr lvl="2"/>
            <a:r>
              <a:rPr lang="en-US" dirty="0"/>
              <a:t>In nearest-neighbor approaches, the set of sufficiently similar neighbors might be to small to make good predictions</a:t>
            </a:r>
          </a:p>
          <a:p>
            <a:pPr lvl="2"/>
            <a:r>
              <a:rPr lang="en-US" dirty="0"/>
              <a:t>Assume "transitivity" of neighborhoods</a:t>
            </a:r>
          </a:p>
          <a:p>
            <a:pPr lvl="1"/>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algorithms for sparse datasets</a:t>
            </a:r>
          </a:p>
        </p:txBody>
      </p:sp>
      <p:sp>
        <p:nvSpPr>
          <p:cNvPr id="3" name="Inhaltsplatzhalter 2"/>
          <p:cNvSpPr>
            <a:spLocks noGrp="1"/>
          </p:cNvSpPr>
          <p:nvPr>
            <p:ph idx="1"/>
          </p:nvPr>
        </p:nvSpPr>
        <p:spPr/>
        <p:txBody>
          <a:bodyPr/>
          <a:lstStyle/>
          <a:p>
            <a:r>
              <a:rPr lang="en-US" dirty="0"/>
              <a:t>Recursive CF</a:t>
            </a:r>
          </a:p>
          <a:p>
            <a:pPr lvl="1"/>
            <a:r>
              <a:rPr lang="en-US" dirty="0"/>
              <a:t>Assume there is a very close neighbor </a:t>
            </a:r>
            <a:r>
              <a:rPr lang="en-US" b="1" i="1" dirty="0"/>
              <a:t>n</a:t>
            </a:r>
            <a:r>
              <a:rPr lang="en-US" dirty="0"/>
              <a:t> of u who however has not rated the target item </a:t>
            </a:r>
            <a:r>
              <a:rPr lang="en-US" b="1" i="1" dirty="0"/>
              <a:t>i</a:t>
            </a:r>
            <a:r>
              <a:rPr lang="en-US" dirty="0"/>
              <a:t> yet.</a:t>
            </a:r>
          </a:p>
          <a:p>
            <a:pPr lvl="1"/>
            <a:r>
              <a:rPr lang="en-US" dirty="0"/>
              <a:t>Idea: </a:t>
            </a:r>
          </a:p>
          <a:p>
            <a:pPr lvl="2"/>
            <a:r>
              <a:rPr lang="en-US" dirty="0"/>
              <a:t>Apply CF-method recursively and predict a rating for item </a:t>
            </a:r>
            <a:r>
              <a:rPr lang="en-US" b="1" i="1" dirty="0"/>
              <a:t>i</a:t>
            </a:r>
            <a:r>
              <a:rPr lang="en-US" dirty="0"/>
              <a:t> for the neighbor</a:t>
            </a:r>
          </a:p>
          <a:p>
            <a:pPr lvl="2"/>
            <a:r>
              <a:rPr lang="en-US" dirty="0"/>
              <a:t>Use this predicted rating instead of the rating of a more distant direct neighbor</a:t>
            </a:r>
          </a:p>
        </p:txBody>
      </p:sp>
      <p:graphicFrame>
        <p:nvGraphicFramePr>
          <p:cNvPr id="16" name="Tabelle 15"/>
          <p:cNvGraphicFramePr>
            <a:graphicFrameLocks noGrp="1"/>
          </p:cNvGraphicFramePr>
          <p:nvPr/>
        </p:nvGraphicFramePr>
        <p:xfrm>
          <a:off x="2381224" y="4071942"/>
          <a:ext cx="6096000" cy="2225040"/>
        </p:xfrm>
        <a:graphic>
          <a:graphicData uri="http://schemas.openxmlformats.org/drawingml/2006/table">
            <a:tbl>
              <a:tblPr firstRow="1" bandRow="1">
                <a:tableStyleId>{00A15C55-8517-42AA-B614-E9B94910E393}</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pPr algn="ctr"/>
                      <a:endParaRPr lang="en-US" sz="1600" baseline="0" dirty="0">
                        <a:latin typeface="Calibri" pitchFamily="34" charset="0"/>
                      </a:endParaRPr>
                    </a:p>
                  </a:txBody>
                  <a:tcPr/>
                </a:tc>
                <a:tc>
                  <a:txBody>
                    <a:bodyPr/>
                    <a:lstStyle/>
                    <a:p>
                      <a:pPr algn="ctr"/>
                      <a:r>
                        <a:rPr lang="en-US" sz="1600" baseline="0" dirty="0">
                          <a:latin typeface="Calibri" pitchFamily="34" charset="0"/>
                        </a:rPr>
                        <a:t>Item1</a:t>
                      </a:r>
                    </a:p>
                  </a:txBody>
                  <a:tcPr/>
                </a:tc>
                <a:tc>
                  <a:txBody>
                    <a:bodyPr/>
                    <a:lstStyle/>
                    <a:p>
                      <a:pPr algn="ctr"/>
                      <a:r>
                        <a:rPr lang="en-US" sz="1600" baseline="0" dirty="0">
                          <a:latin typeface="Calibri" pitchFamily="34" charset="0"/>
                        </a:rPr>
                        <a:t>Item2</a:t>
                      </a:r>
                    </a:p>
                  </a:txBody>
                  <a:tcPr/>
                </a:tc>
                <a:tc>
                  <a:txBody>
                    <a:bodyPr/>
                    <a:lstStyle/>
                    <a:p>
                      <a:pPr algn="ctr"/>
                      <a:r>
                        <a:rPr lang="en-US" sz="1600" baseline="0" dirty="0">
                          <a:latin typeface="Calibri" pitchFamily="34" charset="0"/>
                        </a:rPr>
                        <a:t>Item3</a:t>
                      </a:r>
                    </a:p>
                  </a:txBody>
                  <a:tcPr/>
                </a:tc>
                <a:tc>
                  <a:txBody>
                    <a:bodyPr/>
                    <a:lstStyle/>
                    <a:p>
                      <a:pPr algn="ctr"/>
                      <a:r>
                        <a:rPr lang="en-US" sz="1600" baseline="0" dirty="0">
                          <a:latin typeface="Calibri" pitchFamily="34" charset="0"/>
                        </a:rPr>
                        <a:t>Item4</a:t>
                      </a:r>
                    </a:p>
                  </a:txBody>
                  <a:tcPr/>
                </a:tc>
                <a:tc>
                  <a:txBody>
                    <a:bodyPr/>
                    <a:lstStyle/>
                    <a:p>
                      <a:pPr algn="ctr"/>
                      <a:r>
                        <a:rPr lang="en-US" sz="1600" baseline="0" dirty="0">
                          <a:latin typeface="Calibri" pitchFamily="34" charset="0"/>
                        </a:rPr>
                        <a:t>Item5</a:t>
                      </a:r>
                    </a:p>
                  </a:txBody>
                  <a:tcPr/>
                </a:tc>
                <a:extLst>
                  <a:ext uri="{0D108BD9-81ED-4DB2-BD59-A6C34878D82A}">
                    <a16:rowId xmlns:a16="http://schemas.microsoft.com/office/drawing/2014/main" val="10000"/>
                  </a:ext>
                </a:extLst>
              </a:tr>
              <a:tr h="370840">
                <a:tc>
                  <a:txBody>
                    <a:bodyPr/>
                    <a:lstStyle/>
                    <a:p>
                      <a:pPr algn="ctr"/>
                      <a:r>
                        <a:rPr lang="en-US" sz="1600" baseline="0" dirty="0">
                          <a:latin typeface="Calibri" pitchFamily="34" charset="0"/>
                        </a:rPr>
                        <a:t>Alice</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4</a:t>
                      </a:r>
                    </a:p>
                  </a:txBody>
                  <a:tcPr/>
                </a:tc>
                <a:tc>
                  <a:txBody>
                    <a:bodyPr/>
                    <a:lstStyle/>
                    <a:p>
                      <a:pPr algn="ctr"/>
                      <a:r>
                        <a:rPr lang="en-US" sz="1800" baseline="0" dirty="0">
                          <a:solidFill>
                            <a:schemeClr val="tx1"/>
                          </a:solidFill>
                          <a:latin typeface="Calibri" pitchFamily="34" charset="0"/>
                        </a:rPr>
                        <a:t>?</a:t>
                      </a:r>
                    </a:p>
                  </a:txBody>
                  <a:tcPr>
                    <a:solidFill>
                      <a:srgbClr val="FFC000"/>
                    </a:solidFill>
                  </a:tcPr>
                </a:tc>
                <a:extLst>
                  <a:ext uri="{0D108BD9-81ED-4DB2-BD59-A6C34878D82A}">
                    <a16:rowId xmlns:a16="http://schemas.microsoft.com/office/drawing/2014/main" val="10001"/>
                  </a:ext>
                </a:extLst>
              </a:tr>
              <a:tr h="370840">
                <a:tc>
                  <a:txBody>
                    <a:bodyPr/>
                    <a:lstStyle/>
                    <a:p>
                      <a:pPr algn="ctr"/>
                      <a:r>
                        <a:rPr lang="en-US" sz="1600" baseline="0" dirty="0">
                          <a:latin typeface="Calibri" pitchFamily="34" charset="0"/>
                        </a:rPr>
                        <a:t>User1</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a:t>
                      </a:r>
                    </a:p>
                  </a:txBody>
                  <a:tcPr/>
                </a:tc>
                <a:extLst>
                  <a:ext uri="{0D108BD9-81ED-4DB2-BD59-A6C34878D82A}">
                    <a16:rowId xmlns:a16="http://schemas.microsoft.com/office/drawing/2014/main" val="10002"/>
                  </a:ext>
                </a:extLst>
              </a:tr>
              <a:tr h="370840">
                <a:tc>
                  <a:txBody>
                    <a:bodyPr/>
                    <a:lstStyle/>
                    <a:p>
                      <a:pPr algn="ctr"/>
                      <a:r>
                        <a:rPr lang="en-US" sz="1600" baseline="0" dirty="0">
                          <a:latin typeface="Calibri" pitchFamily="34" charset="0"/>
                        </a:rPr>
                        <a:t>User2</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4</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5</a:t>
                      </a:r>
                    </a:p>
                  </a:txBody>
                  <a:tcPr/>
                </a:tc>
                <a:extLst>
                  <a:ext uri="{0D108BD9-81ED-4DB2-BD59-A6C34878D82A}">
                    <a16:rowId xmlns:a16="http://schemas.microsoft.com/office/drawing/2014/main" val="10003"/>
                  </a:ext>
                </a:extLst>
              </a:tr>
              <a:tr h="370840">
                <a:tc>
                  <a:txBody>
                    <a:bodyPr/>
                    <a:lstStyle/>
                    <a:p>
                      <a:pPr algn="ctr"/>
                      <a:r>
                        <a:rPr lang="en-US" sz="1600" baseline="0" dirty="0">
                          <a:latin typeface="Calibri" pitchFamily="34" charset="0"/>
                        </a:rPr>
                        <a:t>User3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3</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4</a:t>
                      </a:r>
                    </a:p>
                  </a:txBody>
                  <a:tcPr/>
                </a:tc>
                <a:extLst>
                  <a:ext uri="{0D108BD9-81ED-4DB2-BD59-A6C34878D82A}">
                    <a16:rowId xmlns:a16="http://schemas.microsoft.com/office/drawing/2014/main" val="10004"/>
                  </a:ext>
                </a:extLst>
              </a:tr>
              <a:tr h="370840">
                <a:tc>
                  <a:txBody>
                    <a:bodyPr/>
                    <a:lstStyle/>
                    <a:p>
                      <a:pPr algn="ctr"/>
                      <a:r>
                        <a:rPr lang="en-US" sz="1600" baseline="0" dirty="0">
                          <a:latin typeface="Calibri" pitchFamily="34" charset="0"/>
                        </a:rPr>
                        <a:t>User4</a:t>
                      </a:r>
                    </a:p>
                  </a:txBody>
                  <a:tcPr/>
                </a:tc>
                <a:tc>
                  <a:txBody>
                    <a:bodyPr/>
                    <a:lstStyle/>
                    <a:p>
                      <a:pPr algn="ctr"/>
                      <a:r>
                        <a:rPr lang="en-US" sz="1600" baseline="0" dirty="0">
                          <a:latin typeface="Calibri" pitchFamily="34" charset="0"/>
                        </a:rPr>
                        <a:t>1</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5</a:t>
                      </a:r>
                    </a:p>
                  </a:txBody>
                  <a:tcPr/>
                </a:tc>
                <a:tc>
                  <a:txBody>
                    <a:bodyPr/>
                    <a:lstStyle/>
                    <a:p>
                      <a:pPr algn="ctr"/>
                      <a:r>
                        <a:rPr lang="en-US" sz="1600" baseline="0" dirty="0">
                          <a:latin typeface="Calibri" pitchFamily="34" charset="0"/>
                        </a:rPr>
                        <a:t>2</a:t>
                      </a:r>
                    </a:p>
                  </a:txBody>
                  <a:tcPr/>
                </a:tc>
                <a:tc>
                  <a:txBody>
                    <a:bodyPr/>
                    <a:lstStyle/>
                    <a:p>
                      <a:pPr algn="ctr"/>
                      <a:r>
                        <a:rPr lang="en-US" sz="1600" baseline="0" dirty="0">
                          <a:latin typeface="Calibri" pitchFamily="34" charset="0"/>
                        </a:rPr>
                        <a:t>1</a:t>
                      </a:r>
                    </a:p>
                  </a:txBody>
                  <a:tcPr/>
                </a:tc>
                <a:extLst>
                  <a:ext uri="{0D108BD9-81ED-4DB2-BD59-A6C34878D82A}">
                    <a16:rowId xmlns:a16="http://schemas.microsoft.com/office/drawing/2014/main" val="10005"/>
                  </a:ext>
                </a:extLst>
              </a:tr>
            </a:tbl>
          </a:graphicData>
        </a:graphic>
      </p:graphicFrame>
      <p:grpSp>
        <p:nvGrpSpPr>
          <p:cNvPr id="19" name="Gruppieren 18"/>
          <p:cNvGrpSpPr/>
          <p:nvPr/>
        </p:nvGrpSpPr>
        <p:grpSpPr>
          <a:xfrm>
            <a:off x="8310579" y="4572008"/>
            <a:ext cx="1713163" cy="500066"/>
            <a:chOff x="6786578" y="4071942"/>
            <a:chExt cx="1713163" cy="500066"/>
          </a:xfrm>
        </p:grpSpPr>
        <p:sp>
          <p:nvSpPr>
            <p:cNvPr id="20" name="Nach links gekrümmter Pfeil 19"/>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Calibri" pitchFamily="34" charset="0"/>
              </a:endParaRPr>
            </a:p>
          </p:txBody>
        </p:sp>
        <p:sp>
          <p:nvSpPr>
            <p:cNvPr id="21" name="Textfeld 20"/>
            <p:cNvSpPr txBox="1"/>
            <p:nvPr/>
          </p:nvSpPr>
          <p:spPr>
            <a:xfrm>
              <a:off x="7358082" y="4143380"/>
              <a:ext cx="1141659" cy="369332"/>
            </a:xfrm>
            <a:prstGeom prst="rect">
              <a:avLst/>
            </a:prstGeom>
            <a:noFill/>
          </p:spPr>
          <p:txBody>
            <a:bodyPr wrap="none" rtlCol="0">
              <a:spAutoFit/>
            </a:bodyPr>
            <a:lstStyle/>
            <a:p>
              <a:r>
                <a:rPr lang="en-US" dirty="0" err="1">
                  <a:latin typeface="Calibri" pitchFamily="34" charset="0"/>
                </a:rPr>
                <a:t>sim</a:t>
              </a:r>
              <a:r>
                <a:rPr lang="en-US" dirty="0">
                  <a:latin typeface="Calibri" pitchFamily="34" charset="0"/>
                </a:rPr>
                <a:t> = 0,85</a:t>
              </a:r>
            </a:p>
          </p:txBody>
        </p:sp>
      </p:grpSp>
      <p:grpSp>
        <p:nvGrpSpPr>
          <p:cNvPr id="26" name="Gruppieren 25"/>
          <p:cNvGrpSpPr/>
          <p:nvPr/>
        </p:nvGrpSpPr>
        <p:grpSpPr>
          <a:xfrm>
            <a:off x="8256882" y="5107110"/>
            <a:ext cx="2125399" cy="1102608"/>
            <a:chOff x="6732881" y="5107110"/>
            <a:chExt cx="2125399" cy="1102608"/>
          </a:xfrm>
        </p:grpSpPr>
        <p:sp>
          <p:nvSpPr>
            <p:cNvPr id="24" name="Gestreifter Pfeil nach rechts 23"/>
            <p:cNvSpPr/>
            <p:nvPr/>
          </p:nvSpPr>
          <p:spPr bwMode="auto">
            <a:xfrm rot="12253149">
              <a:off x="6732881" y="5107110"/>
              <a:ext cx="928694" cy="285752"/>
            </a:xfrm>
            <a:prstGeom prst="striped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Calibri" pitchFamily="34" charset="0"/>
              </a:endParaRPr>
            </a:p>
          </p:txBody>
        </p:sp>
        <p:sp>
          <p:nvSpPr>
            <p:cNvPr id="25" name="Textfeld 24"/>
            <p:cNvSpPr txBox="1"/>
            <p:nvPr/>
          </p:nvSpPr>
          <p:spPr>
            <a:xfrm>
              <a:off x="7643834" y="5286388"/>
              <a:ext cx="1214446" cy="923330"/>
            </a:xfrm>
            <a:prstGeom prst="rect">
              <a:avLst/>
            </a:prstGeom>
            <a:solidFill>
              <a:schemeClr val="bg1"/>
            </a:solidFill>
          </p:spPr>
          <p:txBody>
            <a:bodyPr wrap="square" rtlCol="0">
              <a:spAutoFit/>
            </a:bodyPr>
            <a:lstStyle/>
            <a:p>
              <a:r>
                <a:rPr lang="en-US" dirty="0">
                  <a:latin typeface="Calibri" pitchFamily="34" charset="0"/>
                </a:rPr>
                <a:t>Predict rating for</a:t>
              </a:r>
            </a:p>
            <a:p>
              <a:r>
                <a:rPr lang="en-US" dirty="0">
                  <a:latin typeface="Calibri" pitchFamily="34" charset="0"/>
                </a:rPr>
                <a:t>User1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More model-based approaches</a:t>
            </a:r>
          </a:p>
        </p:txBody>
      </p:sp>
      <p:sp>
        <p:nvSpPr>
          <p:cNvPr id="3" name="Inhaltsplatzhalter 2"/>
          <p:cNvSpPr>
            <a:spLocks noGrp="1"/>
          </p:cNvSpPr>
          <p:nvPr>
            <p:ph idx="1"/>
          </p:nvPr>
        </p:nvSpPr>
        <p:spPr/>
        <p:txBody>
          <a:bodyPr>
            <a:normAutofit lnSpcReduction="10000"/>
          </a:bodyPr>
          <a:lstStyle/>
          <a:p>
            <a:r>
              <a:rPr lang="en-US" dirty="0"/>
              <a:t>Plethora of different techniques proposed in the last years, e.g.,</a:t>
            </a:r>
          </a:p>
          <a:p>
            <a:pPr lvl="1"/>
            <a:r>
              <a:rPr lang="en-US" dirty="0"/>
              <a:t>Matrix factorization techniques, statistics</a:t>
            </a:r>
          </a:p>
          <a:p>
            <a:pPr lvl="2"/>
            <a:r>
              <a:rPr lang="en-US" dirty="0"/>
              <a:t>singular value decomposition, principal component analysis</a:t>
            </a:r>
          </a:p>
          <a:p>
            <a:pPr lvl="1"/>
            <a:r>
              <a:rPr lang="en-US" dirty="0"/>
              <a:t>Association rule mining</a:t>
            </a:r>
          </a:p>
          <a:p>
            <a:pPr lvl="2"/>
            <a:r>
              <a:rPr lang="en-US" dirty="0"/>
              <a:t>compare: shopping basket analysis</a:t>
            </a:r>
          </a:p>
          <a:p>
            <a:pPr lvl="1"/>
            <a:r>
              <a:rPr lang="en-US" dirty="0"/>
              <a:t>Probabilistic models</a:t>
            </a:r>
          </a:p>
          <a:p>
            <a:pPr lvl="2"/>
            <a:r>
              <a:rPr lang="en-US" dirty="0"/>
              <a:t>clustering models, Bayesian networks, probabilistic Latent Semantic Analysis</a:t>
            </a:r>
          </a:p>
          <a:p>
            <a:pPr lvl="1"/>
            <a:r>
              <a:rPr lang="en-US" dirty="0"/>
              <a:t>Various other machine learning approaches</a:t>
            </a:r>
          </a:p>
          <a:p>
            <a:r>
              <a:rPr lang="en-US" dirty="0"/>
              <a:t>Costs of pre-processing </a:t>
            </a:r>
          </a:p>
          <a:p>
            <a:pPr lvl="1"/>
            <a:r>
              <a:rPr lang="en-US" dirty="0"/>
              <a:t>Usually not discussed</a:t>
            </a:r>
          </a:p>
          <a:p>
            <a:pPr lvl="1"/>
            <a:r>
              <a:rPr lang="en-US" dirty="0"/>
              <a:t>Incremental updates possible?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0"/>
            <a:ext cx="8873867"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1620" y="0"/>
            <a:ext cx="9899104" cy="6858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0"/>
            <a:ext cx="8873867" cy="677696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0"/>
            <a:ext cx="8889062"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0"/>
            <a:ext cx="8873867" cy="680735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919452"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89062" cy="659462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using Recommender Systems?</a:t>
            </a:r>
          </a:p>
        </p:txBody>
      </p:sp>
      <p:sp>
        <p:nvSpPr>
          <p:cNvPr id="3" name="Inhaltsplatzhalter 2"/>
          <p:cNvSpPr>
            <a:spLocks noGrp="1"/>
          </p:cNvSpPr>
          <p:nvPr>
            <p:ph idx="1"/>
          </p:nvPr>
        </p:nvSpPr>
        <p:spPr>
          <a:xfrm>
            <a:off x="1991544" y="1340769"/>
            <a:ext cx="8229600" cy="4525963"/>
          </a:xfrm>
        </p:spPr>
        <p:txBody>
          <a:bodyPr/>
          <a:lstStyle/>
          <a:p>
            <a:r>
              <a:rPr lang="en-US" dirty="0"/>
              <a:t>Value for the customer</a:t>
            </a:r>
          </a:p>
          <a:p>
            <a:pPr lvl="1"/>
            <a:r>
              <a:rPr lang="en-US" dirty="0"/>
              <a:t>Find things that are interesting</a:t>
            </a:r>
          </a:p>
          <a:p>
            <a:pPr lvl="1"/>
            <a:r>
              <a:rPr lang="en-US" dirty="0"/>
              <a:t>Narrow down the set of choices</a:t>
            </a:r>
          </a:p>
          <a:p>
            <a:pPr lvl="1"/>
            <a:r>
              <a:rPr lang="en-US" dirty="0"/>
              <a:t>Help me explore the space of options</a:t>
            </a:r>
          </a:p>
          <a:p>
            <a:pPr lvl="1"/>
            <a:r>
              <a:rPr lang="en-US" dirty="0"/>
              <a:t>Discover new things</a:t>
            </a:r>
          </a:p>
          <a:p>
            <a:pPr lvl="1"/>
            <a:r>
              <a:rPr lang="en-US" dirty="0"/>
              <a:t>Entertainment</a:t>
            </a:r>
          </a:p>
          <a:p>
            <a:pPr lvl="1"/>
            <a:r>
              <a:rPr lang="en-US" dirty="0"/>
              <a:t>…</a:t>
            </a:r>
          </a:p>
          <a:p>
            <a:r>
              <a:rPr lang="en-US" dirty="0"/>
              <a:t>Value for the provider</a:t>
            </a:r>
          </a:p>
          <a:p>
            <a:pPr lvl="1"/>
            <a:r>
              <a:rPr lang="en-US" dirty="0"/>
              <a:t>Additional and probably unique personalized service for the customer</a:t>
            </a:r>
          </a:p>
          <a:p>
            <a:pPr lvl="1"/>
            <a:r>
              <a:rPr lang="en-US" dirty="0"/>
              <a:t>Increase trust and customer loyalty</a:t>
            </a:r>
          </a:p>
          <a:p>
            <a:pPr lvl="1"/>
            <a:r>
              <a:rPr lang="en-US" dirty="0"/>
              <a:t>Increase sales, click trough rates, conversion etc.</a:t>
            </a:r>
          </a:p>
          <a:p>
            <a:pPr lvl="1"/>
            <a:r>
              <a:rPr lang="en-US" dirty="0"/>
              <a:t>Opportunities for promotion, persuasion</a:t>
            </a:r>
          </a:p>
          <a:p>
            <a:pPr lvl="1"/>
            <a:r>
              <a:rPr lang="en-US" dirty="0"/>
              <a:t>Obtain more knowledge about customers</a:t>
            </a:r>
          </a:p>
          <a:p>
            <a:pPr lvl="1"/>
            <a:r>
              <a:rPr lang="en-US" dirty="0"/>
              <a:t>…</a:t>
            </a:r>
          </a:p>
        </p:txBody>
      </p:sp>
    </p:spTree>
    <p:extLst>
      <p:ext uri="{BB962C8B-B14F-4D97-AF65-F5344CB8AC3E}">
        <p14:creationId xmlns:p14="http://schemas.microsoft.com/office/powerpoint/2010/main" val="4054415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89062" cy="659462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89062"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89062"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73867"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0"/>
            <a:ext cx="8873867" cy="668579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8547" y="121560"/>
            <a:ext cx="8889062"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6987" y="121560"/>
            <a:ext cx="9041012" cy="6564230"/>
          </a:xfrm>
          <a:prstGeom prst="rect">
            <a:avLst/>
          </a:prstGeom>
          <a:blipFill>
            <a:blip r:embed="rId2" cstate="print"/>
            <a:stretch>
              <a:fillRect/>
            </a:stretch>
          </a:blipFill>
        </p:spPr>
        <p:txBody>
          <a:bodyPr wrap="square" lIns="0" tIns="0" rIns="0" bIns="0" rtlCol="0"/>
          <a:lstStyle/>
          <a:p>
            <a:endParaRPr sz="2872"/>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1B736-330B-D145-00EE-04047ED5BB79}"/>
              </a:ext>
            </a:extLst>
          </p:cNvPr>
          <p:cNvPicPr>
            <a:picLocks noChangeAspect="1"/>
          </p:cNvPicPr>
          <p:nvPr/>
        </p:nvPicPr>
        <p:blipFill>
          <a:blip r:embed="rId2"/>
          <a:stretch>
            <a:fillRect/>
          </a:stretch>
        </p:blipFill>
        <p:spPr>
          <a:xfrm>
            <a:off x="890286" y="0"/>
            <a:ext cx="9700550" cy="6594672"/>
          </a:xfrm>
          <a:prstGeom prst="rect">
            <a:avLst/>
          </a:prstGeom>
        </p:spPr>
      </p:pic>
    </p:spTree>
    <p:extLst>
      <p:ext uri="{BB962C8B-B14F-4D97-AF65-F5344CB8AC3E}">
        <p14:creationId xmlns:p14="http://schemas.microsoft.com/office/powerpoint/2010/main" val="3238067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Association rule mining</a:t>
            </a:r>
          </a:p>
        </p:txBody>
      </p:sp>
      <p:sp>
        <p:nvSpPr>
          <p:cNvPr id="3" name="Inhaltsplatzhalter 2"/>
          <p:cNvSpPr>
            <a:spLocks noGrp="1"/>
          </p:cNvSpPr>
          <p:nvPr>
            <p:ph idx="1"/>
          </p:nvPr>
        </p:nvSpPr>
        <p:spPr>
          <a:xfrm>
            <a:off x="1981200" y="1600201"/>
            <a:ext cx="8401080" cy="4525963"/>
          </a:xfrm>
        </p:spPr>
        <p:txBody>
          <a:bodyPr/>
          <a:lstStyle/>
          <a:p>
            <a:r>
              <a:rPr lang="en-US" dirty="0"/>
              <a:t>Commonly used for shopping behavior analysis</a:t>
            </a:r>
          </a:p>
          <a:p>
            <a:pPr lvl="1"/>
            <a:r>
              <a:rPr lang="en-US" dirty="0"/>
              <a:t>aims at detection of rules such as</a:t>
            </a:r>
          </a:p>
          <a:p>
            <a:pPr lvl="1">
              <a:buNone/>
            </a:pPr>
            <a:r>
              <a:rPr lang="en-US" i="1" dirty="0"/>
              <a:t>	"If a customer purchases baby-food then he also buys diapers in 70% of the cases”</a:t>
            </a:r>
          </a:p>
          <a:p>
            <a:pPr lvl="1">
              <a:buNone/>
            </a:pPr>
            <a:endParaRPr lang="en-US" i="1" dirty="0"/>
          </a:p>
          <a:p>
            <a:r>
              <a:rPr lang="en-US" dirty="0"/>
              <a:t>Association rule mining algorithms</a:t>
            </a:r>
          </a:p>
          <a:p>
            <a:pPr lvl="1"/>
            <a:r>
              <a:rPr lang="en-US" dirty="0"/>
              <a:t>can detect rules of the form X =&gt; Y (e.g., baby-food =&gt; diapers) from a set of sales transactions D = {t</a:t>
            </a:r>
            <a:r>
              <a:rPr lang="en-US" baseline="-25000" dirty="0"/>
              <a:t>1</a:t>
            </a:r>
            <a:r>
              <a:rPr lang="en-US" dirty="0"/>
              <a:t>, t</a:t>
            </a:r>
            <a:r>
              <a:rPr lang="en-US" baseline="-25000" dirty="0"/>
              <a:t>2</a:t>
            </a:r>
            <a:r>
              <a:rPr lang="en-US" dirty="0"/>
              <a:t>, … </a:t>
            </a:r>
            <a:r>
              <a:rPr lang="en-US" dirty="0" err="1"/>
              <a:t>t</a:t>
            </a:r>
            <a:r>
              <a:rPr lang="en-US" baseline="-25000" dirty="0" err="1"/>
              <a:t>n</a:t>
            </a:r>
            <a:r>
              <a:rPr lang="en-US" dirty="0"/>
              <a:t>}</a:t>
            </a:r>
          </a:p>
          <a:p>
            <a:pPr lvl="1"/>
            <a:r>
              <a:rPr lang="en-US" dirty="0"/>
              <a:t>measure of quality: support, confidence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Probabilistic methods</a:t>
            </a:r>
          </a:p>
        </p:txBody>
      </p:sp>
      <p:sp>
        <p:nvSpPr>
          <p:cNvPr id="3" name="Inhaltsplatzhalter 2"/>
          <p:cNvSpPr>
            <a:spLocks noGrp="1"/>
          </p:cNvSpPr>
          <p:nvPr>
            <p:ph idx="1"/>
          </p:nvPr>
        </p:nvSpPr>
        <p:spPr/>
        <p:txBody>
          <a:bodyPr>
            <a:normAutofit fontScale="92500" lnSpcReduction="10000"/>
          </a:bodyPr>
          <a:lstStyle/>
          <a:p>
            <a:r>
              <a:rPr lang="en-US" dirty="0"/>
              <a:t>Basic idea (simplistic version for illustration):</a:t>
            </a:r>
          </a:p>
          <a:p>
            <a:pPr lvl="1"/>
            <a:r>
              <a:rPr lang="en-US" dirty="0"/>
              <a:t>given the user/item rating matrix</a:t>
            </a:r>
          </a:p>
          <a:p>
            <a:pPr lvl="1"/>
            <a:r>
              <a:rPr lang="en-US" dirty="0"/>
              <a:t>determine the probability that user Alice will like an item i</a:t>
            </a:r>
          </a:p>
          <a:p>
            <a:pPr lvl="1"/>
            <a:r>
              <a:rPr lang="en-US" dirty="0"/>
              <a:t>base the recommendation on such these probabilities</a:t>
            </a:r>
          </a:p>
          <a:p>
            <a:r>
              <a:rPr lang="en-US" dirty="0"/>
              <a:t>Calculation of rating probabilities based on </a:t>
            </a:r>
            <a:r>
              <a:rPr lang="en-US" dirty="0" err="1"/>
              <a:t>Bayes</a:t>
            </a:r>
            <a:r>
              <a:rPr lang="en-US" dirty="0"/>
              <a:t> Theorem</a:t>
            </a:r>
          </a:p>
          <a:p>
            <a:pPr lvl="1"/>
            <a:r>
              <a:rPr lang="en-US" dirty="0"/>
              <a:t>How probable is rating value "1" for Item5 given Alice's previous ratings?</a:t>
            </a:r>
          </a:p>
          <a:p>
            <a:pPr lvl="1"/>
            <a:r>
              <a:rPr lang="en-US" dirty="0"/>
              <a:t>Corresponds to conditional probability P(Item5=1 | X), where</a:t>
            </a:r>
          </a:p>
          <a:p>
            <a:pPr lvl="2"/>
            <a:r>
              <a:rPr lang="en-US" dirty="0"/>
              <a:t>X = Alice's previous ratings = (Item1 =1, Item2=3, Item3= … )</a:t>
            </a:r>
          </a:p>
          <a:p>
            <a:pPr lvl="1"/>
            <a:r>
              <a:rPr lang="en-US" dirty="0"/>
              <a:t>Can be estimated based on Bayes' Theorem</a:t>
            </a:r>
          </a:p>
          <a:p>
            <a:r>
              <a:rPr lang="en-US" dirty="0"/>
              <a:t>Usually more sophisticated methods used</a:t>
            </a:r>
          </a:p>
          <a:p>
            <a:pPr lvl="1"/>
            <a:r>
              <a:rPr lang="en-US" dirty="0"/>
              <a:t>Clustering</a:t>
            </a:r>
          </a:p>
          <a:p>
            <a:pPr lvl="1"/>
            <a:r>
              <a:rPr lang="en-US" dirty="0" err="1"/>
              <a:t>pLSA</a:t>
            </a:r>
            <a:r>
              <a:rPr lang="en-US" dirty="0"/>
              <a:t> …</a:t>
            </a:r>
          </a:p>
          <a:p>
            <a:endParaRPr lang="en-US" dirty="0"/>
          </a:p>
          <a:p>
            <a:endParaRPr lang="en-US" dirty="0"/>
          </a:p>
          <a:p>
            <a:endParaRPr lang="en-US" dirty="0"/>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Collaborative Filtering Issues</a:t>
            </a:r>
          </a:p>
        </p:txBody>
      </p:sp>
      <p:sp>
        <p:nvSpPr>
          <p:cNvPr id="3" name="Inhaltsplatzhalter 2"/>
          <p:cNvSpPr>
            <a:spLocks noGrp="1"/>
          </p:cNvSpPr>
          <p:nvPr>
            <p:ph idx="1"/>
          </p:nvPr>
        </p:nvSpPr>
        <p:spPr/>
        <p:txBody>
          <a:bodyPr/>
          <a:lstStyle/>
          <a:p>
            <a:r>
              <a:rPr lang="en-US" dirty="0"/>
              <a:t>Pros: </a:t>
            </a:r>
          </a:p>
          <a:p>
            <a:pPr lvl="1"/>
            <a:r>
              <a:rPr lang="en-US" sz="1600" dirty="0"/>
              <a:t>well-understood, works well in some domains, no knowledge engineering required</a:t>
            </a:r>
          </a:p>
          <a:p>
            <a:r>
              <a:rPr lang="en-US" dirty="0"/>
              <a:t>Cons:</a:t>
            </a:r>
          </a:p>
          <a:p>
            <a:pPr lvl="1"/>
            <a:r>
              <a:rPr lang="en-US" sz="1600" dirty="0"/>
              <a:t>requires user community, sparsity problems, no integration of other knowledge sources, no explanation of results</a:t>
            </a:r>
          </a:p>
          <a:p>
            <a:r>
              <a:rPr lang="en-US" dirty="0"/>
              <a:t>What is the best CF method?</a:t>
            </a:r>
          </a:p>
          <a:p>
            <a:pPr lvl="1"/>
            <a:r>
              <a:rPr lang="en-US" sz="1600" dirty="0"/>
              <a:t>In which situation and which domain? Inconsistent findings; always the same domains and data sets; differences between methods are often very small (1/100)</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27" y="2755185"/>
            <a:ext cx="304800" cy="304800"/>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327" y="1923768"/>
            <a:ext cx="304800" cy="3048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809852" y="2643183"/>
            <a:ext cx="6643734" cy="646331"/>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3600" dirty="0">
                <a:ln>
                  <a:prstDash val="solid"/>
                </a:ln>
                <a:solidFill>
                  <a:srgbClr val="002060"/>
                </a:solidFill>
                <a:latin typeface="Calibri" pitchFamily="34" charset="0"/>
              </a:rPr>
              <a:t>Content-based recommendation</a:t>
            </a:r>
          </a:p>
        </p:txBody>
      </p:sp>
    </p:spTree>
    <p:extLst>
      <p:ext uri="{BB962C8B-B14F-4D97-AF65-F5344CB8AC3E}">
        <p14:creationId xmlns:p14="http://schemas.microsoft.com/office/powerpoint/2010/main" val="2236818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Content-based recommendation</a:t>
            </a:r>
          </a:p>
        </p:txBody>
      </p:sp>
      <p:sp>
        <p:nvSpPr>
          <p:cNvPr id="3" name="Inhaltsplatzhalter 2"/>
          <p:cNvSpPr>
            <a:spLocks noGrp="1"/>
          </p:cNvSpPr>
          <p:nvPr>
            <p:ph idx="1"/>
          </p:nvPr>
        </p:nvSpPr>
        <p:spPr>
          <a:xfrm>
            <a:off x="1981200" y="1600201"/>
            <a:ext cx="8507288" cy="4525963"/>
          </a:xfrm>
        </p:spPr>
        <p:txBody>
          <a:bodyPr>
            <a:normAutofit lnSpcReduction="10000"/>
          </a:bodyPr>
          <a:lstStyle/>
          <a:p>
            <a:r>
              <a:rPr lang="en-US" dirty="0"/>
              <a:t>Collaborative filtering does </a:t>
            </a:r>
            <a:r>
              <a:rPr lang="en-US" dirty="0">
                <a:solidFill>
                  <a:srgbClr val="0070C0"/>
                </a:solidFill>
              </a:rPr>
              <a:t>NOT</a:t>
            </a:r>
            <a:r>
              <a:rPr lang="en-US" dirty="0"/>
              <a:t> require any information about the items,</a:t>
            </a:r>
          </a:p>
          <a:p>
            <a:pPr lvl="2"/>
            <a:r>
              <a:rPr lang="en-US" dirty="0"/>
              <a:t>However, it might be reasonable to exploit such information</a:t>
            </a:r>
          </a:p>
          <a:p>
            <a:pPr lvl="2"/>
            <a:r>
              <a:rPr lang="en-US" dirty="0"/>
              <a:t>E.g. recommend fantasy novels to people who liked fantasy novels in the past</a:t>
            </a:r>
          </a:p>
          <a:p>
            <a:r>
              <a:rPr lang="en-US" dirty="0"/>
              <a:t>What do we need:</a:t>
            </a:r>
          </a:p>
          <a:p>
            <a:pPr lvl="2"/>
            <a:r>
              <a:rPr lang="en-US" dirty="0"/>
              <a:t>Some information about the available items such as the genre ("content") </a:t>
            </a:r>
          </a:p>
          <a:p>
            <a:pPr lvl="2"/>
            <a:r>
              <a:rPr lang="en-US" dirty="0"/>
              <a:t>Some sort of </a:t>
            </a:r>
            <a:r>
              <a:rPr lang="en-US" i="1" dirty="0"/>
              <a:t>user profile</a:t>
            </a:r>
            <a:r>
              <a:rPr lang="en-US" dirty="0"/>
              <a:t> describing what the user likes (the preferences)</a:t>
            </a:r>
          </a:p>
          <a:p>
            <a:r>
              <a:rPr lang="en-US" dirty="0"/>
              <a:t>The task:</a:t>
            </a:r>
          </a:p>
          <a:p>
            <a:pPr lvl="2"/>
            <a:r>
              <a:rPr lang="en-US" dirty="0"/>
              <a:t>Learn user preferences</a:t>
            </a:r>
          </a:p>
          <a:p>
            <a:pPr lvl="2"/>
            <a:r>
              <a:rPr lang="en-US" dirty="0"/>
              <a:t>Locate/recommend items that are "similar" to the user preferences</a:t>
            </a:r>
          </a:p>
        </p:txBody>
      </p:sp>
    </p:spTree>
    <p:extLst>
      <p:ext uri="{BB962C8B-B14F-4D97-AF65-F5344CB8AC3E}">
        <p14:creationId xmlns:p14="http://schemas.microsoft.com/office/powerpoint/2010/main" val="19608375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rotWithShape="1">
          <a:blip r:embed="rId2"/>
          <a:srcRect l="52" r="1139"/>
          <a:stretch/>
        </p:blipFill>
        <p:spPr>
          <a:xfrm>
            <a:off x="1379622" y="0"/>
            <a:ext cx="9044539" cy="6858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the "content"?</a:t>
            </a:r>
          </a:p>
        </p:txBody>
      </p:sp>
      <p:sp>
        <p:nvSpPr>
          <p:cNvPr id="3" name="Inhaltsplatzhalter 2"/>
          <p:cNvSpPr>
            <a:spLocks noGrp="1"/>
          </p:cNvSpPr>
          <p:nvPr>
            <p:ph idx="1"/>
          </p:nvPr>
        </p:nvSpPr>
        <p:spPr/>
        <p:txBody>
          <a:bodyPr/>
          <a:lstStyle/>
          <a:p>
            <a:r>
              <a:rPr lang="en-US" dirty="0"/>
              <a:t>The genre is actually not part of the content of a book</a:t>
            </a:r>
          </a:p>
          <a:p>
            <a:r>
              <a:rPr lang="en-US" dirty="0"/>
              <a:t>Most CB-recommendation methods originate from Information Retrieval (IR) field:</a:t>
            </a:r>
          </a:p>
          <a:p>
            <a:pPr lvl="1"/>
            <a:r>
              <a:rPr lang="en-US" dirty="0"/>
              <a:t>The item descriptions are usually automatically extracted (important words)</a:t>
            </a:r>
          </a:p>
          <a:p>
            <a:pPr lvl="1"/>
            <a:r>
              <a:rPr lang="en-US" dirty="0"/>
              <a:t>Goal is to find and rank interesting text documents (news articles, web pages)</a:t>
            </a:r>
          </a:p>
          <a:p>
            <a:pPr lvl="1"/>
            <a:endParaRPr lang="en-US" dirty="0"/>
          </a:p>
          <a:p>
            <a:r>
              <a:rPr lang="en-US" dirty="0"/>
              <a:t>Here:</a:t>
            </a:r>
          </a:p>
          <a:p>
            <a:pPr lvl="1"/>
            <a:r>
              <a:rPr lang="en-US" dirty="0"/>
              <a:t>Classical IR-based methods based on keywords</a:t>
            </a:r>
          </a:p>
          <a:p>
            <a:pPr lvl="1"/>
            <a:r>
              <a:rPr lang="en-US" dirty="0"/>
              <a:t>No expert recommendation knowledge involved</a:t>
            </a:r>
          </a:p>
          <a:p>
            <a:pPr lvl="1"/>
            <a:r>
              <a:rPr lang="en-US" dirty="0"/>
              <a:t>User profile (preferences) are rather learned than explicitly elicited</a:t>
            </a:r>
          </a:p>
          <a:p>
            <a:endParaRPr lang="en-US" dirty="0"/>
          </a:p>
        </p:txBody>
      </p:sp>
    </p:spTree>
    <p:extLst>
      <p:ext uri="{BB962C8B-B14F-4D97-AF65-F5344CB8AC3E}">
        <p14:creationId xmlns:p14="http://schemas.microsoft.com/office/powerpoint/2010/main" val="2238060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2"/>
          <a:stretch>
            <a:fillRect/>
          </a:stretch>
        </p:blipFill>
        <p:spPr>
          <a:xfrm>
            <a:off x="1519217" y="0"/>
            <a:ext cx="9153565" cy="68580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2"/>
          <a:stretch>
            <a:fillRect/>
          </a:stretch>
        </p:blipFill>
        <p:spPr>
          <a:xfrm>
            <a:off x="1519217" y="0"/>
            <a:ext cx="9153565" cy="6858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Term-Frequency - Inverse Document Frequency (TF-IDF)</a:t>
            </a:r>
          </a:p>
        </p:txBody>
      </p:sp>
      <p:sp>
        <p:nvSpPr>
          <p:cNvPr id="3" name="Inhaltsplatzhalter 2"/>
          <p:cNvSpPr>
            <a:spLocks noGrp="1"/>
          </p:cNvSpPr>
          <p:nvPr>
            <p:ph idx="1"/>
          </p:nvPr>
        </p:nvSpPr>
        <p:spPr>
          <a:xfrm>
            <a:off x="577515" y="1966911"/>
            <a:ext cx="11213431" cy="4525963"/>
          </a:xfrm>
        </p:spPr>
        <p:txBody>
          <a:bodyPr>
            <a:normAutofit/>
          </a:bodyPr>
          <a:lstStyle/>
          <a:p>
            <a:r>
              <a:rPr lang="en-US" dirty="0"/>
              <a:t>Simple keyword representation has its problems </a:t>
            </a:r>
          </a:p>
          <a:p>
            <a:pPr lvl="1"/>
            <a:r>
              <a:rPr lang="en-US" dirty="0"/>
              <a:t>In particular when automatically extracted because</a:t>
            </a:r>
          </a:p>
          <a:p>
            <a:pPr lvl="2"/>
            <a:r>
              <a:rPr lang="en-US" dirty="0"/>
              <a:t>Not every word has similar importance</a:t>
            </a:r>
          </a:p>
          <a:p>
            <a:pPr lvl="2"/>
            <a:r>
              <a:rPr lang="en-US" dirty="0"/>
              <a:t>Longer documents have a higher chance to have an overlap with the user profile</a:t>
            </a:r>
          </a:p>
          <a:p>
            <a:r>
              <a:rPr lang="en-US" dirty="0"/>
              <a:t>Standard measure: TF-IDF</a:t>
            </a:r>
          </a:p>
          <a:p>
            <a:pPr lvl="1"/>
            <a:r>
              <a:rPr lang="en-US" dirty="0"/>
              <a:t>Encodes text documents as weighted term vector</a:t>
            </a:r>
          </a:p>
          <a:p>
            <a:pPr lvl="1"/>
            <a:r>
              <a:rPr lang="en-US" dirty="0"/>
              <a:t>TF: Measures, how often a term appears (density in a document)</a:t>
            </a:r>
          </a:p>
          <a:p>
            <a:pPr lvl="2"/>
            <a:r>
              <a:rPr lang="en-US" dirty="0"/>
              <a:t>Assuming that important terms appear more often</a:t>
            </a:r>
          </a:p>
          <a:p>
            <a:pPr lvl="2"/>
            <a:r>
              <a:rPr lang="en-US" dirty="0"/>
              <a:t>Normalization has to be done in order to take document length into account</a:t>
            </a:r>
          </a:p>
          <a:p>
            <a:pPr lvl="1"/>
            <a:r>
              <a:rPr lang="en-US" dirty="0"/>
              <a:t>IDF: Aims to reduce the weight of terms that appear in all documents</a:t>
            </a:r>
          </a:p>
        </p:txBody>
      </p:sp>
    </p:spTree>
    <p:extLst>
      <p:ext uri="{BB962C8B-B14F-4D97-AF65-F5344CB8AC3E}">
        <p14:creationId xmlns:p14="http://schemas.microsoft.com/office/powerpoint/2010/main" val="3188584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895" y="674118"/>
            <a:ext cx="4897419" cy="584775"/>
          </a:xfrm>
          <a:prstGeom prst="rect">
            <a:avLst/>
          </a:prstGeom>
          <a:noFill/>
        </p:spPr>
        <p:txBody>
          <a:bodyPr wrap="square" rtlCol="0">
            <a:spAutoFit/>
          </a:bodyPr>
          <a:lstStyle/>
          <a:p>
            <a:r>
              <a:rPr lang="en-US" sz="3200" b="1" dirty="0">
                <a:solidFill>
                  <a:prstClr val="black"/>
                </a:solidFill>
                <a:latin typeface="Verdana" panose="020B0604030504040204" pitchFamily="34" charset="0"/>
                <a:ea typeface="Verdana" panose="020B0604030504040204" pitchFamily="34" charset="0"/>
                <a:cs typeface="Verdana" panose="020B0604030504040204" pitchFamily="34" charset="0"/>
              </a:rPr>
              <a:t>User feedback</a:t>
            </a:r>
            <a:endParaRPr lang="el-GR" sz="32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1601118" y="1732901"/>
            <a:ext cx="9066882" cy="4324261"/>
          </a:xfrm>
          <a:prstGeom prst="rect">
            <a:avLst/>
          </a:prstGeom>
          <a:noFill/>
        </p:spPr>
        <p:txBody>
          <a:bodyPr wrap="square" rtlCol="0">
            <a:spAutoFit/>
          </a:bodyPr>
          <a:lstStyle/>
          <a:p>
            <a:pPr>
              <a:spcAft>
                <a:spcPts val="600"/>
              </a:spcAft>
            </a:pPr>
            <a:r>
              <a:rPr lang="en-US" sz="2400" dirty="0">
                <a:solidFill>
                  <a:srgbClr val="0070C0"/>
                </a:solidFill>
                <a:latin typeface="Verdana" panose="020B0604030504040204" pitchFamily="34" charset="0"/>
                <a:ea typeface="Verdana" panose="020B0604030504040204" pitchFamily="34" charset="0"/>
                <a:cs typeface="Verdana" panose="020B0604030504040204" pitchFamily="34" charset="0"/>
              </a:rPr>
              <a:t>Explicit feedback</a:t>
            </a:r>
            <a:r>
              <a:rPr lang="en-US" sz="2400" dirty="0">
                <a:solidFill>
                  <a:prstClr val="black"/>
                </a:solidFill>
                <a:latin typeface="Verdana" panose="020B0604030504040204" pitchFamily="34" charset="0"/>
                <a:ea typeface="Verdana" panose="020B0604030504040204" pitchFamily="34" charset="0"/>
                <a:cs typeface="Verdana" panose="020B0604030504040204" pitchFamily="34" charset="0"/>
              </a:rPr>
              <a:t>: Users indicate their preference for items</a:t>
            </a:r>
          </a:p>
          <a:p>
            <a:pPr marL="342900" indent="-342900">
              <a:spcAft>
                <a:spcPts val="600"/>
              </a:spcAft>
              <a:buFont typeface="Arial" panose="020B0604020202020204" pitchFamily="34" charset="0"/>
              <a:buChar char="•"/>
            </a:pPr>
            <a:r>
              <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rPr>
              <a:t>Ratings scales (1-5 stars, 1-10 stars)</a:t>
            </a:r>
          </a:p>
          <a:p>
            <a:pPr marL="342900" indent="-342900">
              <a:spcAft>
                <a:spcPts val="600"/>
              </a:spcAft>
              <a:buFont typeface="Arial" panose="020B0604020202020204" pitchFamily="34" charset="0"/>
              <a:buChar char="•"/>
            </a:pPr>
            <a:r>
              <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rPr>
              <a:t>Binary values (liked/disliked)</a:t>
            </a:r>
          </a:p>
          <a:p>
            <a:pPr marL="342900" indent="-342900">
              <a:spcAft>
                <a:spcPts val="600"/>
              </a:spcAft>
              <a:buFont typeface="Arial" panose="020B0604020202020204" pitchFamily="34" charset="0"/>
              <a:buChar char="•"/>
            </a:pPr>
            <a:endPar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endParaRPr lang="en-US" sz="24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endParaRPr lang="en-US" sz="24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2400" dirty="0">
                <a:solidFill>
                  <a:srgbClr val="0070C0"/>
                </a:solidFill>
                <a:latin typeface="Verdana" panose="020B0604030504040204" pitchFamily="34" charset="0"/>
                <a:ea typeface="Verdana" panose="020B0604030504040204" pitchFamily="34" charset="0"/>
                <a:cs typeface="Verdana" panose="020B0604030504040204" pitchFamily="34" charset="0"/>
              </a:rPr>
              <a:t>Implicit feedback</a:t>
            </a:r>
            <a:r>
              <a:rPr lang="en-US" sz="2400" dirty="0">
                <a:solidFill>
                  <a:prstClr val="black"/>
                </a:solidFill>
                <a:latin typeface="Verdana" panose="020B0604030504040204" pitchFamily="34" charset="0"/>
                <a:ea typeface="Verdana" panose="020B0604030504040204" pitchFamily="34" charset="0"/>
                <a:cs typeface="Verdana" panose="020B0604030504040204" pitchFamily="34" charset="0"/>
              </a:rPr>
              <a:t>: Users interact with items</a:t>
            </a:r>
            <a:endParaRPr lang="en-US" sz="28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342900" indent="-342900">
              <a:spcAft>
                <a:spcPts val="600"/>
              </a:spcAft>
              <a:buSzPct val="90000"/>
              <a:buFont typeface="Arial" panose="020B0604020202020204" pitchFamily="34" charset="0"/>
              <a:buChar char="•"/>
            </a:pPr>
            <a:r>
              <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rPr>
              <a:t>Purchase history</a:t>
            </a:r>
          </a:p>
          <a:p>
            <a:pPr marL="342900" indent="-342900">
              <a:spcAft>
                <a:spcPts val="600"/>
              </a:spcAft>
              <a:buSzPct val="90000"/>
              <a:buFont typeface="Arial" panose="020B0604020202020204" pitchFamily="34" charset="0"/>
              <a:buChar char="•"/>
            </a:pPr>
            <a:r>
              <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rPr>
              <a:t>Viewing duration</a:t>
            </a:r>
          </a:p>
          <a:p>
            <a:pPr marL="342900" indent="-342900">
              <a:spcAft>
                <a:spcPts val="600"/>
              </a:spcAft>
              <a:buSzPct val="90000"/>
              <a:buFont typeface="Arial" panose="020B0604020202020204" pitchFamily="34" charset="0"/>
              <a:buChar char="•"/>
            </a:pPr>
            <a:r>
              <a:rPr lang="en-US" sz="2000" dirty="0">
                <a:solidFill>
                  <a:prstClr val="black"/>
                </a:solidFill>
                <a:latin typeface="Verdana" panose="020B0604030504040204" pitchFamily="34" charset="0"/>
                <a:ea typeface="Verdana" panose="020B0604030504040204" pitchFamily="34" charset="0"/>
                <a:cs typeface="Verdana" panose="020B0604030504040204" pitchFamily="34" charset="0"/>
              </a:rPr>
              <a:t>Click patterns</a:t>
            </a:r>
          </a:p>
        </p:txBody>
      </p:sp>
      <p:pic>
        <p:nvPicPr>
          <p:cNvPr id="5" name="Picture 4"/>
          <p:cNvPicPr>
            <a:picLocks noChangeAspect="1"/>
          </p:cNvPicPr>
          <p:nvPr/>
        </p:nvPicPr>
        <p:blipFill>
          <a:blip r:embed="rId2" cstate="print"/>
          <a:stretch>
            <a:fillRect/>
          </a:stretch>
        </p:blipFill>
        <p:spPr>
          <a:xfrm>
            <a:off x="6182774" y="5452869"/>
            <a:ext cx="1034591" cy="792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77002" y="4868421"/>
            <a:ext cx="761999" cy="540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602" y="5539955"/>
            <a:ext cx="1029724" cy="792000"/>
          </a:xfrm>
          <a:prstGeom prst="rect">
            <a:avLst/>
          </a:prstGeom>
        </p:spPr>
      </p:pic>
      <p:pic>
        <p:nvPicPr>
          <p:cNvPr id="9" name="Picture 8"/>
          <p:cNvPicPr>
            <a:picLocks noChangeAspect="1"/>
          </p:cNvPicPr>
          <p:nvPr/>
        </p:nvPicPr>
        <p:blipFill>
          <a:blip r:embed="rId5" cstate="print"/>
          <a:stretch>
            <a:fillRect/>
          </a:stretch>
        </p:blipFill>
        <p:spPr>
          <a:xfrm>
            <a:off x="9627067" y="5140564"/>
            <a:ext cx="670819" cy="54000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8231" y="3448903"/>
            <a:ext cx="1251305" cy="324000"/>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5573" y="3507772"/>
            <a:ext cx="1191764" cy="324000"/>
          </a:xfrm>
          <a:prstGeom prst="rect">
            <a:avLst/>
          </a:prstGeom>
        </p:spPr>
      </p:pic>
      <p:sp>
        <p:nvSpPr>
          <p:cNvPr id="10" name="Θέση αριθμού διαφάνειας 9"/>
          <p:cNvSpPr>
            <a:spLocks noGrp="1"/>
          </p:cNvSpPr>
          <p:nvPr>
            <p:ph type="sldNum" sz="quarter" idx="12"/>
          </p:nvPr>
        </p:nvSpPr>
        <p:spPr/>
        <p:txBody>
          <a:bodyPr/>
          <a:lstStyle/>
          <a:p>
            <a:fld id="{1D401819-1745-4133-A415-0B39F084B6FF}" type="slidenum">
              <a:rPr lang="el-GR">
                <a:solidFill>
                  <a:prstClr val="black">
                    <a:tint val="75000"/>
                  </a:prstClr>
                </a:solidFill>
                <a:latin typeface="Calibri"/>
              </a:rPr>
              <a:pPr/>
              <a:t>9</a:t>
            </a:fld>
            <a:endParaRPr lang="el-GR">
              <a:solidFill>
                <a:prstClr val="black">
                  <a:tint val="75000"/>
                </a:prstClr>
              </a:solidFill>
              <a:latin typeface="Calibri"/>
            </a:endParaRPr>
          </a:p>
        </p:txBody>
      </p:sp>
    </p:spTree>
    <p:extLst>
      <p:ext uri="{BB962C8B-B14F-4D97-AF65-F5344CB8AC3E}">
        <p14:creationId xmlns:p14="http://schemas.microsoft.com/office/powerpoint/2010/main" val="81489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TF-IDF</a:t>
            </a: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558265" y="1484785"/>
                <a:ext cx="11011301" cy="5127771"/>
              </a:xfrm>
            </p:spPr>
            <p:txBody>
              <a:bodyPr>
                <a:normAutofit/>
              </a:bodyPr>
              <a:lstStyle/>
              <a:p>
                <a:r>
                  <a:rPr lang="en-US" sz="2000" dirty="0"/>
                  <a:t>Compute the overall importance of keywords</a:t>
                </a:r>
              </a:p>
              <a:p>
                <a:pPr lvl="1"/>
                <a:r>
                  <a:rPr lang="en-US" sz="2000" dirty="0"/>
                  <a:t>Given a keyword i and a document j</a:t>
                </a:r>
              </a:p>
              <a:p>
                <a:pPr lvl="1">
                  <a:buNone/>
                </a:pPr>
                <a:r>
                  <a:rPr lang="en-US" sz="2000" dirty="0"/>
                  <a:t>		</a:t>
                </a:r>
                <a:r>
                  <a:rPr lang="en-US" sz="2000" i="1" dirty="0">
                    <a:latin typeface="Cambria Math" pitchFamily="18" charset="0"/>
                    <a:ea typeface="Cambria Math" pitchFamily="18" charset="0"/>
                  </a:rPr>
                  <a:t>TF-IDF (i,j) = TF(i,j) * IDF(i)</a:t>
                </a:r>
              </a:p>
              <a:p>
                <a:pPr lvl="1">
                  <a:buNone/>
                </a:pPr>
                <a:endParaRPr lang="en-US" sz="2000" i="1" dirty="0">
                  <a:latin typeface="Cambria Math" pitchFamily="18" charset="0"/>
                  <a:ea typeface="Cambria Math" pitchFamily="18" charset="0"/>
                </a:endParaRPr>
              </a:p>
              <a:p>
                <a:r>
                  <a:rPr lang="en-US" sz="2000" dirty="0"/>
                  <a:t>Term frequency (TF)</a:t>
                </a:r>
              </a:p>
              <a:p>
                <a:pPr lvl="1"/>
                <a:r>
                  <a:rPr lang="en-US" sz="2000" dirty="0"/>
                  <a:t>Let </a:t>
                </a:r>
                <a:r>
                  <a:rPr lang="en-US" sz="2000" i="1" dirty="0">
                    <a:latin typeface="Cambria Math" pitchFamily="18" charset="0"/>
                    <a:ea typeface="Cambria Math" pitchFamily="18" charset="0"/>
                  </a:rPr>
                  <a:t>freq(i,j)</a:t>
                </a:r>
                <a:r>
                  <a:rPr lang="en-US" sz="2000" dirty="0"/>
                  <a:t> number of occurrences of keyword </a:t>
                </a:r>
                <a:r>
                  <a:rPr lang="en-US" sz="2000" i="1" dirty="0"/>
                  <a:t>i</a:t>
                </a:r>
                <a:r>
                  <a:rPr lang="en-US" sz="2000" dirty="0"/>
                  <a:t> in document </a:t>
                </a:r>
                <a:r>
                  <a:rPr lang="en-US" sz="2000" i="1" dirty="0"/>
                  <a:t>j</a:t>
                </a:r>
              </a:p>
              <a:p>
                <a:pPr lvl="1"/>
                <a:r>
                  <a:rPr lang="en-US" sz="2000" dirty="0"/>
                  <a:t>Let </a:t>
                </a:r>
                <a:r>
                  <a:rPr lang="en-US" sz="2000" i="1" dirty="0">
                    <a:latin typeface="Cambria Math" pitchFamily="18" charset="0"/>
                    <a:ea typeface="Cambria Math" pitchFamily="18" charset="0"/>
                  </a:rPr>
                  <a:t>maxOthers(i,j)</a:t>
                </a:r>
                <a:r>
                  <a:rPr lang="en-US" sz="2000" dirty="0"/>
                  <a:t> denote the highest number of occurrences of another keyword of </a:t>
                </a:r>
                <a:r>
                  <a:rPr lang="en-US" sz="2000" i="1" dirty="0"/>
                  <a:t>j</a:t>
                </a:r>
              </a:p>
              <a:p>
                <a:pPr lvl="1"/>
                <a14:m>
                  <m:oMath xmlns:m="http://schemas.openxmlformats.org/officeDocument/2006/math">
                    <m:r>
                      <a:rPr lang="de-DE" sz="2000" b="0" i="1" smtClean="0">
                        <a:latin typeface="Cambria Math"/>
                      </a:rPr>
                      <m:t>𝑇𝐹</m:t>
                    </m:r>
                    <m:d>
                      <m:dPr>
                        <m:ctrlPr>
                          <a:rPr lang="de-DE" sz="2000" b="0" i="1" smtClean="0">
                            <a:latin typeface="Cambria Math" panose="02040503050406030204" pitchFamily="18" charset="0"/>
                          </a:rPr>
                        </m:ctrlPr>
                      </m:dPr>
                      <m:e>
                        <m:r>
                          <a:rPr lang="de-DE" sz="2000" b="0" i="1" smtClean="0">
                            <a:latin typeface="Cambria Math"/>
                          </a:rPr>
                          <m:t>𝑖</m:t>
                        </m:r>
                        <m:r>
                          <a:rPr lang="de-DE" sz="2000" b="0" i="1" smtClean="0">
                            <a:latin typeface="Cambria Math"/>
                          </a:rPr>
                          <m:t>,</m:t>
                        </m:r>
                        <m:r>
                          <a:rPr lang="de-DE" sz="2000" b="0" i="1" smtClean="0">
                            <a:latin typeface="Cambria Math"/>
                          </a:rPr>
                          <m:t>𝑗</m:t>
                        </m:r>
                      </m:e>
                    </m:d>
                    <m:r>
                      <a:rPr lang="de-DE" sz="2000" b="0" i="1" smtClean="0">
                        <a:latin typeface="Cambria Math"/>
                      </a:rPr>
                      <m:t>= </m:t>
                    </m:r>
                    <m:f>
                      <m:fPr>
                        <m:ctrlPr>
                          <a:rPr lang="de-DE" sz="2000" b="0" i="1" smtClean="0">
                            <a:latin typeface="Cambria Math" panose="02040503050406030204" pitchFamily="18" charset="0"/>
                          </a:rPr>
                        </m:ctrlPr>
                      </m:fPr>
                      <m:num>
                        <m:r>
                          <a:rPr lang="de-DE" sz="2000" b="0" i="1" smtClean="0">
                            <a:latin typeface="Cambria Math"/>
                          </a:rPr>
                          <m:t>𝑓𝑟𝑒𝑞</m:t>
                        </m:r>
                        <m:r>
                          <a:rPr lang="de-DE" sz="2000" b="0" i="1" smtClean="0">
                            <a:latin typeface="Cambria Math"/>
                          </a:rPr>
                          <m:t>(</m:t>
                        </m:r>
                        <m:r>
                          <a:rPr lang="de-DE" sz="2000" b="0" i="1" smtClean="0">
                            <a:latin typeface="Cambria Math"/>
                          </a:rPr>
                          <m:t>𝑖</m:t>
                        </m:r>
                        <m:r>
                          <a:rPr lang="de-DE" sz="2000" b="0" i="1" smtClean="0">
                            <a:latin typeface="Cambria Math"/>
                          </a:rPr>
                          <m:t>,</m:t>
                        </m:r>
                        <m:r>
                          <a:rPr lang="de-DE" sz="2000" b="0" i="1" smtClean="0">
                            <a:latin typeface="Cambria Math"/>
                          </a:rPr>
                          <m:t>𝑗</m:t>
                        </m:r>
                        <m:r>
                          <a:rPr lang="de-DE" sz="2000" b="0" i="1" smtClean="0">
                            <a:latin typeface="Cambria Math"/>
                          </a:rPr>
                          <m:t>)</m:t>
                        </m:r>
                      </m:num>
                      <m:den>
                        <m:r>
                          <a:rPr lang="de-DE" sz="2000" b="0" i="1" smtClean="0">
                            <a:latin typeface="Cambria Math"/>
                          </a:rPr>
                          <m:t>𝑚𝑎𝑥𝑂𝑡h𝑒𝑟𝑠</m:t>
                        </m:r>
                        <m:r>
                          <a:rPr lang="de-DE" sz="2000" b="0" i="1" smtClean="0">
                            <a:latin typeface="Cambria Math"/>
                          </a:rPr>
                          <m:t>(</m:t>
                        </m:r>
                        <m:r>
                          <a:rPr lang="de-DE" sz="2000" b="0" i="1" smtClean="0">
                            <a:latin typeface="Cambria Math"/>
                          </a:rPr>
                          <m:t>𝑖</m:t>
                        </m:r>
                        <m:r>
                          <a:rPr lang="de-DE" sz="2000" b="0" i="1" smtClean="0">
                            <a:latin typeface="Cambria Math"/>
                          </a:rPr>
                          <m:t>,</m:t>
                        </m:r>
                        <m:r>
                          <a:rPr lang="de-DE" sz="2000" b="0" i="1" smtClean="0">
                            <a:latin typeface="Cambria Math"/>
                          </a:rPr>
                          <m:t>𝑗</m:t>
                        </m:r>
                        <m:r>
                          <a:rPr lang="de-DE" sz="2000" b="0" i="1" smtClean="0">
                            <a:latin typeface="Cambria Math"/>
                          </a:rPr>
                          <m:t>)</m:t>
                        </m:r>
                      </m:den>
                    </m:f>
                  </m:oMath>
                </a14:m>
                <a:endParaRPr lang="en-US" sz="2000" dirty="0"/>
              </a:p>
              <a:p>
                <a:pPr lvl="1"/>
                <a:endParaRPr lang="en-US" sz="2000" dirty="0"/>
              </a:p>
              <a:p>
                <a:r>
                  <a:rPr lang="en-US" sz="2000" dirty="0"/>
                  <a:t>Inverse Document Frequency (IDF)</a:t>
                </a:r>
              </a:p>
              <a:p>
                <a:pPr lvl="1"/>
                <a:r>
                  <a:rPr lang="en-US" sz="2000" dirty="0"/>
                  <a:t>N: number of all recommendable documents</a:t>
                </a:r>
              </a:p>
              <a:p>
                <a:pPr lvl="1"/>
                <a:r>
                  <a:rPr lang="en-US" sz="2000" dirty="0"/>
                  <a:t>n(i): number of documents in which keyword </a:t>
                </a:r>
                <a:r>
                  <a:rPr lang="en-US" sz="2000" i="1" dirty="0"/>
                  <a:t>i</a:t>
                </a:r>
                <a:r>
                  <a:rPr lang="en-US" sz="2000" dirty="0"/>
                  <a:t> appears</a:t>
                </a:r>
              </a:p>
              <a:p>
                <a:pPr lvl="1"/>
                <a14:m>
                  <m:oMath xmlns:m="http://schemas.openxmlformats.org/officeDocument/2006/math">
                    <m:r>
                      <a:rPr lang="de-DE" sz="2000" b="0" i="1" smtClean="0">
                        <a:latin typeface="Cambria Math"/>
                      </a:rPr>
                      <m:t>𝐼𝐷𝐹</m:t>
                    </m:r>
                    <m:r>
                      <a:rPr lang="de-DE" sz="2000" b="0" i="1" smtClean="0">
                        <a:latin typeface="Cambria Math"/>
                      </a:rPr>
                      <m:t>(</m:t>
                    </m:r>
                    <m:r>
                      <a:rPr lang="de-DE" sz="2000" b="0" i="1" smtClean="0">
                        <a:latin typeface="Cambria Math"/>
                      </a:rPr>
                      <m:t>𝑖</m:t>
                    </m:r>
                    <m:r>
                      <a:rPr lang="de-DE" sz="2000" b="0" i="1" smtClean="0">
                        <a:latin typeface="Cambria Math"/>
                      </a:rPr>
                      <m:t>)=</m:t>
                    </m:r>
                    <m:r>
                      <a:rPr lang="de-DE" sz="2000" b="0" i="1" smtClean="0">
                        <a:latin typeface="Cambria Math"/>
                      </a:rPr>
                      <m:t>𝑙𝑜𝑔</m:t>
                    </m:r>
                    <m:f>
                      <m:fPr>
                        <m:ctrlPr>
                          <a:rPr lang="de-DE" sz="2000" b="0" i="1" smtClean="0">
                            <a:latin typeface="Cambria Math" panose="02040503050406030204" pitchFamily="18" charset="0"/>
                          </a:rPr>
                        </m:ctrlPr>
                      </m:fPr>
                      <m:num>
                        <m:r>
                          <a:rPr lang="de-DE" sz="2000" b="0" i="1" smtClean="0">
                            <a:latin typeface="Cambria Math"/>
                          </a:rPr>
                          <m:t>𝑁</m:t>
                        </m:r>
                      </m:num>
                      <m:den>
                        <m:r>
                          <a:rPr lang="de-DE" sz="2000" b="0" i="1" smtClean="0">
                            <a:latin typeface="Cambria Math"/>
                          </a:rPr>
                          <m:t>𝑛</m:t>
                        </m:r>
                        <m:r>
                          <a:rPr lang="de-DE" sz="2000" b="0" i="1" smtClean="0">
                            <a:latin typeface="Cambria Math"/>
                          </a:rPr>
                          <m:t>(</m:t>
                        </m:r>
                        <m:r>
                          <a:rPr lang="de-DE" sz="2000" b="0" i="1" smtClean="0">
                            <a:latin typeface="Cambria Math"/>
                          </a:rPr>
                          <m:t>𝑖</m:t>
                        </m:r>
                        <m:r>
                          <a:rPr lang="de-DE" sz="2000" b="0" i="1" smtClean="0">
                            <a:latin typeface="Cambria Math"/>
                          </a:rPr>
                          <m:t>)</m:t>
                        </m:r>
                      </m:den>
                    </m:f>
                  </m:oMath>
                </a14:m>
                <a:endParaRPr lang="en-US" sz="2000" dirty="0"/>
              </a:p>
              <a:p>
                <a:pPr lvl="1">
                  <a:buNone/>
                </a:pPr>
                <a:endParaRPr lang="en-US" sz="2000" dirty="0"/>
              </a:p>
              <a:p>
                <a:pPr lvl="1">
                  <a:buNone/>
                </a:pPr>
                <a:endParaRPr lang="en-US" sz="2000" dirty="0"/>
              </a:p>
              <a:p>
                <a:endParaRPr lang="en-US" sz="2000"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558265" y="1484785"/>
                <a:ext cx="11011301" cy="5127771"/>
              </a:xfrm>
              <a:blipFill>
                <a:blip r:embed="rId3"/>
                <a:stretch>
                  <a:fillRect l="-576" t="-1485"/>
                </a:stretch>
              </a:blipFill>
            </p:spPr>
            <p:txBody>
              <a:bodyPr/>
              <a:lstStyle/>
              <a:p>
                <a:r>
                  <a:rPr lang="en-US">
                    <a:noFill/>
                  </a:rPr>
                  <a:t> </a:t>
                </a:r>
              </a:p>
            </p:txBody>
          </p:sp>
        </mc:Fallback>
      </mc:AlternateContent>
    </p:spTree>
    <p:extLst>
      <p:ext uri="{BB962C8B-B14F-4D97-AF65-F5344CB8AC3E}">
        <p14:creationId xmlns:p14="http://schemas.microsoft.com/office/powerpoint/2010/main" val="528513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TF-IDF representation</a:t>
            </a:r>
          </a:p>
        </p:txBody>
      </p:sp>
      <p:sp>
        <p:nvSpPr>
          <p:cNvPr id="3" name="Inhaltsplatzhalter 2"/>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5" name="Textfeld 4"/>
          <p:cNvSpPr txBox="1"/>
          <p:nvPr/>
        </p:nvSpPr>
        <p:spPr>
          <a:xfrm>
            <a:off x="2095472" y="5857893"/>
            <a:ext cx="2757486" cy="246221"/>
          </a:xfrm>
          <a:prstGeom prst="rect">
            <a:avLst/>
          </a:prstGeom>
          <a:noFill/>
        </p:spPr>
        <p:txBody>
          <a:bodyPr wrap="none" rtlCol="0">
            <a:spAutoFit/>
          </a:bodyPr>
          <a:lstStyle/>
          <a:p>
            <a:r>
              <a:rPr lang="en-US" sz="1000" dirty="0"/>
              <a:t>Figure taken from http://informationretrieval.org</a:t>
            </a:r>
          </a:p>
        </p:txBody>
      </p:sp>
      <p:pic>
        <p:nvPicPr>
          <p:cNvPr id="7171" name="Picture 3"/>
          <p:cNvPicPr>
            <a:picLocks noChangeAspect="1" noChangeArrowheads="1"/>
          </p:cNvPicPr>
          <p:nvPr/>
        </p:nvPicPr>
        <p:blipFill>
          <a:blip r:embed="rId3" cstate="print"/>
          <a:srcRect/>
          <a:stretch>
            <a:fillRect/>
          </a:stretch>
        </p:blipFill>
        <p:spPr bwMode="auto">
          <a:xfrm>
            <a:off x="1041295" y="1690689"/>
            <a:ext cx="10109410" cy="3611288"/>
          </a:xfrm>
          <a:prstGeom prst="rect">
            <a:avLst/>
          </a:prstGeom>
          <a:noFill/>
          <a:ln w="9525">
            <a:noFill/>
            <a:miter lim="800000"/>
            <a:headEnd/>
            <a:tailEnd/>
          </a:ln>
          <a:effectLst/>
        </p:spPr>
      </p:pic>
    </p:spTree>
    <p:extLst>
      <p:ext uri="{BB962C8B-B14F-4D97-AF65-F5344CB8AC3E}">
        <p14:creationId xmlns:p14="http://schemas.microsoft.com/office/powerpoint/2010/main" val="2607537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More on the vector space model</a:t>
            </a:r>
          </a:p>
        </p:txBody>
      </p:sp>
      <p:sp>
        <p:nvSpPr>
          <p:cNvPr id="3" name="Inhaltsplatzhalter 2"/>
          <p:cNvSpPr>
            <a:spLocks noGrp="1"/>
          </p:cNvSpPr>
          <p:nvPr>
            <p:ph idx="1"/>
          </p:nvPr>
        </p:nvSpPr>
        <p:spPr/>
        <p:txBody>
          <a:bodyPr>
            <a:normAutofit fontScale="92500" lnSpcReduction="20000"/>
          </a:bodyPr>
          <a:lstStyle/>
          <a:p>
            <a:r>
              <a:rPr lang="en-US" dirty="0"/>
              <a:t>Vectors are usually long and sparse</a:t>
            </a:r>
          </a:p>
          <a:p>
            <a:r>
              <a:rPr lang="en-US" dirty="0"/>
              <a:t>Improvements</a:t>
            </a:r>
          </a:p>
          <a:p>
            <a:pPr lvl="1"/>
            <a:r>
              <a:rPr lang="en-US" dirty="0"/>
              <a:t>Remove stop words ("a", "the", ..)</a:t>
            </a:r>
          </a:p>
          <a:p>
            <a:pPr lvl="1"/>
            <a:r>
              <a:rPr lang="en-US" dirty="0"/>
              <a:t>Use stemming </a:t>
            </a:r>
          </a:p>
          <a:p>
            <a:pPr lvl="1"/>
            <a:r>
              <a:rPr lang="en-US" dirty="0"/>
              <a:t>Size cut-offs (only use top n most representative words, e.g. around 100) </a:t>
            </a:r>
          </a:p>
          <a:p>
            <a:pPr lvl="1"/>
            <a:r>
              <a:rPr lang="en-US" dirty="0"/>
              <a:t>Use additional knowledge, use more elaborate methods for feature selection</a:t>
            </a:r>
          </a:p>
          <a:p>
            <a:pPr lvl="1"/>
            <a:r>
              <a:rPr lang="en-US" dirty="0"/>
              <a:t>Detection of phrases as terms (such as United Nations)</a:t>
            </a:r>
          </a:p>
          <a:p>
            <a:r>
              <a:rPr lang="en-US" dirty="0"/>
              <a:t>Limitations</a:t>
            </a:r>
          </a:p>
          <a:p>
            <a:pPr lvl="1"/>
            <a:r>
              <a:rPr lang="en-US" dirty="0"/>
              <a:t>Semantic meaning remains unknown</a:t>
            </a:r>
          </a:p>
          <a:p>
            <a:pPr lvl="1"/>
            <a:r>
              <a:rPr lang="en-US" dirty="0"/>
              <a:t>Example: usage of a word in a negative context</a:t>
            </a:r>
          </a:p>
          <a:p>
            <a:pPr lvl="2"/>
            <a:r>
              <a:rPr lang="en-US" dirty="0"/>
              <a:t>"there is </a:t>
            </a:r>
            <a:r>
              <a:rPr lang="en-US" b="1" dirty="0"/>
              <a:t>nothing</a:t>
            </a:r>
            <a:r>
              <a:rPr lang="en-US" dirty="0"/>
              <a:t> on the menu that a vegetarian would like.."</a:t>
            </a:r>
          </a:p>
          <a:p>
            <a:r>
              <a:rPr lang="en-US" dirty="0"/>
              <a:t>Usual similarity metric to compare vectors: Cosine similarity (angle)</a:t>
            </a:r>
          </a:p>
        </p:txBody>
      </p:sp>
    </p:spTree>
    <p:extLst>
      <p:ext uri="{BB962C8B-B14F-4D97-AF65-F5344CB8AC3E}">
        <p14:creationId xmlns:p14="http://schemas.microsoft.com/office/powerpoint/2010/main" val="4284684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2"/>
          <a:stretch>
            <a:fillRect/>
          </a:stretch>
        </p:blipFill>
        <p:spPr>
          <a:xfrm>
            <a:off x="1519217" y="0"/>
            <a:ext cx="9153565" cy="6858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Recommending items</a:t>
            </a:r>
          </a:p>
        </p:txBody>
      </p:sp>
      <p:sp>
        <p:nvSpPr>
          <p:cNvPr id="3" name="Inhaltsplatzhalter 2"/>
          <p:cNvSpPr>
            <a:spLocks noGrp="1"/>
          </p:cNvSpPr>
          <p:nvPr>
            <p:ph idx="1"/>
          </p:nvPr>
        </p:nvSpPr>
        <p:spPr/>
        <p:txBody>
          <a:bodyPr/>
          <a:lstStyle/>
          <a:p>
            <a:r>
              <a:rPr lang="en-US" dirty="0"/>
              <a:t>Simple method: nearest neighbors</a:t>
            </a:r>
          </a:p>
          <a:p>
            <a:pPr lvl="1"/>
            <a:r>
              <a:rPr lang="en-US" dirty="0"/>
              <a:t>Given a set of documents D already rated by the user (like/dislike)</a:t>
            </a:r>
          </a:p>
          <a:p>
            <a:pPr lvl="2"/>
            <a:r>
              <a:rPr lang="en-US" dirty="0"/>
              <a:t>Find the n nearest neighbors of a not-yet-seen item </a:t>
            </a:r>
            <a:r>
              <a:rPr lang="en-US" i="1" dirty="0"/>
              <a:t>i</a:t>
            </a:r>
            <a:r>
              <a:rPr lang="en-US" dirty="0"/>
              <a:t> in D</a:t>
            </a:r>
          </a:p>
          <a:p>
            <a:pPr lvl="2"/>
            <a:r>
              <a:rPr lang="en-US" dirty="0"/>
              <a:t>Take these ratings to predict a rating/vote for </a:t>
            </a:r>
            <a:r>
              <a:rPr lang="en-US" i="1" dirty="0"/>
              <a:t>i</a:t>
            </a:r>
          </a:p>
          <a:p>
            <a:pPr lvl="2"/>
            <a:r>
              <a:rPr lang="en-US" dirty="0"/>
              <a:t>(Variations: neighborhood size, lower/upper similarity thresholds)</a:t>
            </a:r>
          </a:p>
          <a:p>
            <a:r>
              <a:rPr lang="en-US" dirty="0"/>
              <a:t>Query-based retrieval: </a:t>
            </a:r>
            <a:r>
              <a:rPr lang="en-US" dirty="0" err="1"/>
              <a:t>Rocchio's</a:t>
            </a:r>
            <a:r>
              <a:rPr lang="en-US" dirty="0"/>
              <a:t> method</a:t>
            </a:r>
          </a:p>
          <a:p>
            <a:pPr lvl="1"/>
            <a:r>
              <a:rPr lang="en-US" dirty="0"/>
              <a:t>The SMART System: Users are allowed to rate (relevant/irrelevant) retrieved documents (feedback)</a:t>
            </a:r>
          </a:p>
          <a:p>
            <a:pPr lvl="1"/>
            <a:r>
              <a:rPr lang="en-US" dirty="0"/>
              <a:t>The system then learns a prototype of relevant/irrelevant documents</a:t>
            </a:r>
          </a:p>
          <a:p>
            <a:pPr lvl="1"/>
            <a:r>
              <a:rPr lang="en-US" dirty="0"/>
              <a:t>Queries are then automatically extended with additional terms/weight of relevant documents</a:t>
            </a:r>
          </a:p>
        </p:txBody>
      </p:sp>
    </p:spTree>
    <p:extLst>
      <p:ext uri="{BB962C8B-B14F-4D97-AF65-F5344CB8AC3E}">
        <p14:creationId xmlns:p14="http://schemas.microsoft.com/office/powerpoint/2010/main" val="2064736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52388E-1897-C9D9-5781-6145AE8A56E6}"/>
              </a:ext>
            </a:extLst>
          </p:cNvPr>
          <p:cNvPicPr>
            <a:picLocks noChangeAspect="1"/>
          </p:cNvPicPr>
          <p:nvPr/>
        </p:nvPicPr>
        <p:blipFill>
          <a:blip r:embed="rId3"/>
          <a:stretch>
            <a:fillRect/>
          </a:stretch>
        </p:blipFill>
        <p:spPr>
          <a:xfrm>
            <a:off x="499753" y="100398"/>
            <a:ext cx="10318668" cy="6657204"/>
          </a:xfrm>
          <a:prstGeom prst="rect">
            <a:avLst/>
          </a:prstGeom>
        </p:spPr>
      </p:pic>
    </p:spTree>
    <p:extLst>
      <p:ext uri="{BB962C8B-B14F-4D97-AF65-F5344CB8AC3E}">
        <p14:creationId xmlns:p14="http://schemas.microsoft.com/office/powerpoint/2010/main" val="11131465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532CEF-B20A-CE68-99A1-FE45151789F3}"/>
              </a:ext>
            </a:extLst>
          </p:cNvPr>
          <p:cNvPicPr>
            <a:picLocks noChangeAspect="1"/>
          </p:cNvPicPr>
          <p:nvPr/>
        </p:nvPicPr>
        <p:blipFill>
          <a:blip r:embed="rId3"/>
          <a:stretch>
            <a:fillRect/>
          </a:stretch>
        </p:blipFill>
        <p:spPr>
          <a:xfrm>
            <a:off x="1070332" y="0"/>
            <a:ext cx="9546334" cy="6601946"/>
          </a:xfrm>
          <a:prstGeom prst="rect">
            <a:avLst/>
          </a:prstGeom>
        </p:spPr>
      </p:pic>
    </p:spTree>
    <p:extLst>
      <p:ext uri="{BB962C8B-B14F-4D97-AF65-F5344CB8AC3E}">
        <p14:creationId xmlns:p14="http://schemas.microsoft.com/office/powerpoint/2010/main" val="2251959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Improvements</a:t>
            </a:r>
          </a:p>
        </p:txBody>
      </p:sp>
      <p:sp>
        <p:nvSpPr>
          <p:cNvPr id="3" name="Inhaltsplatzhalter 2"/>
          <p:cNvSpPr>
            <a:spLocks noGrp="1"/>
          </p:cNvSpPr>
          <p:nvPr>
            <p:ph idx="1"/>
          </p:nvPr>
        </p:nvSpPr>
        <p:spPr/>
        <p:txBody>
          <a:bodyPr/>
          <a:lstStyle/>
          <a:p>
            <a:r>
              <a:rPr lang="en-US" dirty="0"/>
              <a:t>Side note: Conditional independence of events does in fact not hold</a:t>
            </a:r>
          </a:p>
          <a:p>
            <a:pPr lvl="1"/>
            <a:r>
              <a:rPr lang="en-US" dirty="0"/>
              <a:t>“New”/ “York“ and “Hong” / “Kong"</a:t>
            </a:r>
          </a:p>
          <a:p>
            <a:pPr lvl="1"/>
            <a:r>
              <a:rPr lang="en-US" dirty="0"/>
              <a:t>Still, good accuracy can be achieved</a:t>
            </a:r>
          </a:p>
          <a:p>
            <a:r>
              <a:rPr lang="en-US" dirty="0"/>
              <a:t>Boolean representation simplistic	</a:t>
            </a:r>
          </a:p>
          <a:p>
            <a:pPr lvl="1"/>
            <a:r>
              <a:rPr lang="en-US" dirty="0"/>
              <a:t>Keyword counts </a:t>
            </a:r>
          </a:p>
          <a:p>
            <a:r>
              <a:rPr lang="en-US" dirty="0"/>
              <a:t>More elaborate probabilistic methods</a:t>
            </a:r>
          </a:p>
          <a:p>
            <a:pPr lvl="1"/>
            <a:r>
              <a:rPr lang="en-US" dirty="0"/>
              <a:t>E.g. estimate probability of term </a:t>
            </a:r>
            <a:r>
              <a:rPr lang="en-US" b="1" dirty="0">
                <a:solidFill>
                  <a:srgbClr val="0070C0"/>
                </a:solidFill>
              </a:rPr>
              <a:t>v</a:t>
            </a:r>
            <a:r>
              <a:rPr lang="en-US" dirty="0"/>
              <a:t> occurring in a document of class </a:t>
            </a:r>
            <a:r>
              <a:rPr lang="en-US" b="1" dirty="0">
                <a:solidFill>
                  <a:srgbClr val="0070C0"/>
                </a:solidFill>
              </a:rPr>
              <a:t>C</a:t>
            </a:r>
            <a:r>
              <a:rPr lang="en-US" dirty="0"/>
              <a:t> by relative frequency of </a:t>
            </a:r>
            <a:r>
              <a:rPr lang="en-US" b="1" dirty="0">
                <a:solidFill>
                  <a:srgbClr val="0070C0"/>
                </a:solidFill>
              </a:rPr>
              <a:t>v</a:t>
            </a:r>
            <a:r>
              <a:rPr lang="en-US" dirty="0"/>
              <a:t> in all documents of the class</a:t>
            </a:r>
          </a:p>
          <a:p>
            <a:r>
              <a:rPr lang="en-US" dirty="0"/>
              <a:t>Other linear classification algorithms (machine learning) can be used</a:t>
            </a:r>
          </a:p>
          <a:p>
            <a:pPr lvl="1"/>
            <a:r>
              <a:rPr lang="en-US" dirty="0"/>
              <a:t>Support Vector Machines, ..</a:t>
            </a:r>
          </a:p>
          <a:p>
            <a:pPr lvl="1"/>
            <a:endParaRPr lang="en-US" dirty="0"/>
          </a:p>
        </p:txBody>
      </p:sp>
    </p:spTree>
    <p:extLst>
      <p:ext uri="{BB962C8B-B14F-4D97-AF65-F5344CB8AC3E}">
        <p14:creationId xmlns:p14="http://schemas.microsoft.com/office/powerpoint/2010/main" val="2593556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Limitations of content-based recommendation methods</a:t>
            </a:r>
          </a:p>
        </p:txBody>
      </p:sp>
      <p:sp>
        <p:nvSpPr>
          <p:cNvPr id="3" name="Inhaltsplatzhalter 2"/>
          <p:cNvSpPr>
            <a:spLocks noGrp="1"/>
          </p:cNvSpPr>
          <p:nvPr>
            <p:ph idx="1"/>
          </p:nvPr>
        </p:nvSpPr>
        <p:spPr/>
        <p:txBody>
          <a:bodyPr/>
          <a:lstStyle/>
          <a:p>
            <a:r>
              <a:rPr lang="en-US" dirty="0"/>
              <a:t>Keywords alone may not be sufficient to judge quality/relevance of a document or web page</a:t>
            </a:r>
          </a:p>
          <a:p>
            <a:pPr lvl="2"/>
            <a:r>
              <a:rPr lang="en-US" dirty="0"/>
              <a:t>Up-to-</a:t>
            </a:r>
            <a:r>
              <a:rPr lang="en-US" dirty="0" err="1"/>
              <a:t>dateness</a:t>
            </a:r>
            <a:r>
              <a:rPr lang="en-US" dirty="0"/>
              <a:t>, usability, aesthetics, writing style</a:t>
            </a:r>
          </a:p>
          <a:p>
            <a:pPr lvl="2"/>
            <a:r>
              <a:rPr lang="en-US" dirty="0"/>
              <a:t>Content may also be limited / too short</a:t>
            </a:r>
          </a:p>
          <a:p>
            <a:pPr lvl="2"/>
            <a:r>
              <a:rPr lang="en-US" dirty="0"/>
              <a:t>Content may not be automatically extractable (multimedia)</a:t>
            </a:r>
          </a:p>
          <a:p>
            <a:r>
              <a:rPr lang="en-US" dirty="0"/>
              <a:t>Ramp-up phase required</a:t>
            </a:r>
          </a:p>
          <a:p>
            <a:pPr lvl="2"/>
            <a:r>
              <a:rPr lang="en-US" dirty="0"/>
              <a:t>Some training data is still required</a:t>
            </a:r>
          </a:p>
          <a:p>
            <a:pPr lvl="2"/>
            <a:r>
              <a:rPr lang="en-US" dirty="0"/>
              <a:t>Web 2.0: Use other sources to learn the user preferences</a:t>
            </a:r>
          </a:p>
          <a:p>
            <a:r>
              <a:rPr lang="en-US" dirty="0"/>
              <a:t>Overspecialization</a:t>
            </a:r>
          </a:p>
          <a:p>
            <a:pPr lvl="2"/>
            <a:r>
              <a:rPr lang="en-US" dirty="0"/>
              <a:t>Algorithms tend to propose "more of the same"</a:t>
            </a:r>
          </a:p>
          <a:p>
            <a:pPr lvl="2"/>
            <a:r>
              <a:rPr lang="en-US" dirty="0"/>
              <a:t>E.g. too similar news items</a:t>
            </a:r>
          </a:p>
        </p:txBody>
      </p:sp>
    </p:spTree>
    <p:extLst>
      <p:ext uri="{BB962C8B-B14F-4D97-AF65-F5344CB8AC3E}">
        <p14:creationId xmlns:p14="http://schemas.microsoft.com/office/powerpoint/2010/main" val="256203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e0rBPwATUy2fI6mH7qaR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habv">
  <a:themeElements>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habv">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habv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habv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habv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habv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habv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habv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habv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habv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habv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habv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habv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dels">
  <a:themeElements>
    <a:clrScheme name="">
      <a:dk1>
        <a:srgbClr val="000000"/>
      </a:dk1>
      <a:lt1>
        <a:srgbClr val="FFFFFF"/>
      </a:lt1>
      <a:dk2>
        <a:srgbClr val="3333FF"/>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66"/>
      </a:hlink>
      <a:folHlink>
        <a:srgbClr val="B2B2B2"/>
      </a:folHlink>
    </a:clrScheme>
    <a:fontScheme name="model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del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el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el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el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el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el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el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8_habv">
  <a:themeElements>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habv">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habv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habv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habv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habv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habv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habv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habv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habv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habv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habv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habv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13803</TotalTime>
  <Words>4444</Words>
  <Application>Microsoft Macintosh PowerPoint</Application>
  <PresentationFormat>Widescreen</PresentationFormat>
  <Paragraphs>902</Paragraphs>
  <Slides>98</Slides>
  <Notes>49</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0</vt:i4>
      </vt:variant>
      <vt:variant>
        <vt:lpstr>Slide Titles</vt:lpstr>
      </vt:variant>
      <vt:variant>
        <vt:i4>98</vt:i4>
      </vt:variant>
    </vt:vector>
  </HeadingPairs>
  <TitlesOfParts>
    <vt:vector size="113" baseType="lpstr">
      <vt:lpstr>Arial</vt:lpstr>
      <vt:lpstr>Calibri</vt:lpstr>
      <vt:lpstr>Calibri Light</vt:lpstr>
      <vt:lpstr>Cambria Math</vt:lpstr>
      <vt:lpstr>Helvetica</vt:lpstr>
      <vt:lpstr>Tele-GroteskNor</vt:lpstr>
      <vt:lpstr>Times New Roman</vt:lpstr>
      <vt:lpstr>Verdana</vt:lpstr>
      <vt:lpstr>Wingdings</vt:lpstr>
      <vt:lpstr>Office Theme</vt:lpstr>
      <vt:lpstr>17_habv</vt:lpstr>
      <vt:lpstr>1_Office Theme</vt:lpstr>
      <vt:lpstr>models</vt:lpstr>
      <vt:lpstr>Custom Design</vt:lpstr>
      <vt:lpstr>18_habv</vt:lpstr>
      <vt:lpstr>Recommender Systems </vt:lpstr>
      <vt:lpstr>Recommender Systems</vt:lpstr>
      <vt:lpstr>In the Social Web</vt:lpstr>
      <vt:lpstr>PowerPoint Presentation</vt:lpstr>
      <vt:lpstr>Recommender Systems</vt:lpstr>
      <vt:lpstr>PowerPoint Presentation</vt:lpstr>
      <vt:lpstr>Why using Recommender Systems?</vt:lpstr>
      <vt:lpstr>PowerPoint Presentation</vt:lpstr>
      <vt:lpstr>PowerPoint Presentation</vt:lpstr>
      <vt:lpstr>Implicit User Feedback: </vt:lpstr>
      <vt:lpstr>PowerPoint Presentation</vt:lpstr>
      <vt:lpstr>Explicit User Feedback:</vt:lpstr>
      <vt:lpstr>PowerPoint Presentation</vt:lpstr>
      <vt:lpstr>Recommender systems </vt:lpstr>
      <vt:lpstr>Real-world check</vt:lpstr>
      <vt:lpstr>The Impact of RecSys</vt:lpstr>
      <vt:lpstr>PowerPoint Presentation</vt:lpstr>
      <vt:lpstr>PowerPoint Presentation</vt:lpstr>
      <vt:lpstr>The Rise of the Recommender System</vt:lpstr>
      <vt:lpstr>PowerPoint Presentation</vt:lpstr>
      <vt:lpstr>Paradigms of recommender systems</vt:lpstr>
      <vt:lpstr>Paradigms of recommender systems</vt:lpstr>
      <vt:lpstr>Paradigms of recommender systems</vt:lpstr>
      <vt:lpstr>Paradigms of recommender systems</vt:lpstr>
      <vt:lpstr>Paradigms of recommender systems</vt:lpstr>
      <vt:lpstr>Paradigms of recommender systems</vt:lpstr>
      <vt:lpstr>Recommender systems: basic techniques</vt:lpstr>
      <vt:lpstr>PowerPoint Presentation</vt:lpstr>
      <vt:lpstr>Personalization</vt:lpstr>
      <vt:lpstr>PowerPoint Presentation</vt:lpstr>
      <vt:lpstr>PowerPoint Presentation</vt:lpstr>
      <vt:lpstr>PowerPoint Presentation</vt:lpstr>
      <vt:lpstr>Collaborative Filtering (CF)</vt:lpstr>
      <vt:lpstr>1992:  Using collaborative filtering to weave an information    tapestry, D. Goldberg et al., Communications of the ACM  </vt:lpstr>
      <vt:lpstr>1994:  GroupLens: an open architecture for collaborative filtering of   netnews, P. Resnick et al., ACM CSCW </vt:lpstr>
      <vt:lpstr>User-based nearest-neighbor collaborative filtering (1)</vt:lpstr>
      <vt:lpstr>User-based nearest-neighbor collaborative filtering (2)</vt:lpstr>
      <vt:lpstr>Measuring user similarity</vt:lpstr>
      <vt:lpstr>Pearson correlation</vt:lpstr>
      <vt:lpstr>Making predictions</vt:lpstr>
      <vt:lpstr>PowerPoint Presentation</vt:lpstr>
      <vt:lpstr>Making recommendations</vt:lpstr>
      <vt:lpstr>Improving the metrics  / prediction function</vt:lpstr>
      <vt:lpstr>Memory-based and model-based approaches</vt:lpstr>
      <vt:lpstr>2001:  Item-based collaborative filtering recommendation algorithms, B.    Sarwar et al., WWW 2001</vt:lpstr>
      <vt:lpstr>Item-based collaborative filtering</vt:lpstr>
      <vt:lpstr>The cosine similarity measure</vt:lpstr>
      <vt:lpstr>Pre-processing for item-based filtering</vt:lpstr>
      <vt:lpstr>More on ratings</vt:lpstr>
      <vt:lpstr>Data sparsity problems</vt:lpstr>
      <vt:lpstr>Example algorithms for sparse datasets</vt:lpstr>
      <vt:lpstr>More model-based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rule mining</vt:lpstr>
      <vt:lpstr>Probabilistic methods</vt:lpstr>
      <vt:lpstr>Collaborative Filtering Issues</vt:lpstr>
      <vt:lpstr>PowerPoint Presentation</vt:lpstr>
      <vt:lpstr>Content-based recommendation</vt:lpstr>
      <vt:lpstr>PowerPoint Presentation</vt:lpstr>
      <vt:lpstr>What is the "content"?</vt:lpstr>
      <vt:lpstr>PowerPoint Presentation</vt:lpstr>
      <vt:lpstr>PowerPoint Presentation</vt:lpstr>
      <vt:lpstr>Term-Frequency - Inverse Document Frequency (TF-IDF)</vt:lpstr>
      <vt:lpstr>TF-IDF</vt:lpstr>
      <vt:lpstr>Example TF-IDF representation</vt:lpstr>
      <vt:lpstr>More on the vector space model</vt:lpstr>
      <vt:lpstr>PowerPoint Presentation</vt:lpstr>
      <vt:lpstr>Recommending items</vt:lpstr>
      <vt:lpstr>PowerPoint Presentation</vt:lpstr>
      <vt:lpstr>PowerPoint Presentation</vt:lpstr>
      <vt:lpstr>Improvements</vt:lpstr>
      <vt:lpstr>Limitations of content-based recommendation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 </dc:title>
  <dc:creator>Pranjal Kumar</dc:creator>
  <cp:lastModifiedBy>Pranjal Kumar</cp:lastModifiedBy>
  <cp:revision>73</cp:revision>
  <dcterms:created xsi:type="dcterms:W3CDTF">2023-10-18T08:47:35Z</dcterms:created>
  <dcterms:modified xsi:type="dcterms:W3CDTF">2023-11-06T10:20:32Z</dcterms:modified>
</cp:coreProperties>
</file>